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9" r:id="rId7"/>
    <p:sldId id="258" r:id="rId8"/>
    <p:sldId id="275" r:id="rId9"/>
    <p:sldId id="277" r:id="rId10"/>
    <p:sldId id="276" r:id="rId11"/>
    <p:sldId id="278" r:id="rId12"/>
    <p:sldId id="279" r:id="rId13"/>
    <p:sldId id="280" r:id="rId14"/>
    <p:sldId id="273" r:id="rId15"/>
    <p:sldId id="274"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oppert, Maranda" initials="SM" lastIdx="4" clrIdx="0">
    <p:extLst>
      <p:ext uri="{19B8F6BF-5375-455C-9EA6-DF929625EA0E}">
        <p15:presenceInfo xmlns:p15="http://schemas.microsoft.com/office/powerpoint/2012/main" userId="S-1-5-21-220523388-413027322-725345543-130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s, Luz" userId="S::florel02@montgomerycountymd.gov::84ed5bc9-a80f-4f9f-a5e1-8246e08872cb" providerId="AD" clId="Web-{3091D21B-3084-7F3F-12F9-D0895E05C89F}"/>
    <pc:docChg chg="modSld">
      <pc:chgData name="Flores, Luz" userId="S::florel02@montgomerycountymd.gov::84ed5bc9-a80f-4f9f-a5e1-8246e08872cb" providerId="AD" clId="Web-{3091D21B-3084-7F3F-12F9-D0895E05C89F}" dt="2025-03-10T21:19:34.765" v="86"/>
      <pc:docMkLst>
        <pc:docMk/>
      </pc:docMkLst>
      <pc:sldChg chg="modNotes">
        <pc:chgData name="Flores, Luz" userId="S::florel02@montgomerycountymd.gov::84ed5bc9-a80f-4f9f-a5e1-8246e08872cb" providerId="AD" clId="Web-{3091D21B-3084-7F3F-12F9-D0895E05C89F}" dt="2025-03-10T21:06:40.207" v="18"/>
        <pc:sldMkLst>
          <pc:docMk/>
          <pc:sldMk cId="536986935" sldId="257"/>
        </pc:sldMkLst>
      </pc:sldChg>
      <pc:sldChg chg="modNotes">
        <pc:chgData name="Flores, Luz" userId="S::florel02@montgomerycountymd.gov::84ed5bc9-a80f-4f9f-a5e1-8246e08872cb" providerId="AD" clId="Web-{3091D21B-3084-7F3F-12F9-D0895E05C89F}" dt="2025-03-10T21:10:34.075" v="30"/>
        <pc:sldMkLst>
          <pc:docMk/>
          <pc:sldMk cId="3371618504" sldId="258"/>
        </pc:sldMkLst>
      </pc:sldChg>
      <pc:sldChg chg="modNotes">
        <pc:chgData name="Flores, Luz" userId="S::florel02@montgomerycountymd.gov::84ed5bc9-a80f-4f9f-a5e1-8246e08872cb" providerId="AD" clId="Web-{3091D21B-3084-7F3F-12F9-D0895E05C89F}" dt="2025-03-10T21:08:43.946" v="23"/>
        <pc:sldMkLst>
          <pc:docMk/>
          <pc:sldMk cId="2587574904" sldId="259"/>
        </pc:sldMkLst>
      </pc:sldChg>
      <pc:sldChg chg="modNotes">
        <pc:chgData name="Flores, Luz" userId="S::florel02@montgomerycountymd.gov::84ed5bc9-a80f-4f9f-a5e1-8246e08872cb" providerId="AD" clId="Web-{3091D21B-3084-7F3F-12F9-D0895E05C89F}" dt="2025-03-10T21:19:14.483" v="74"/>
        <pc:sldMkLst>
          <pc:docMk/>
          <pc:sldMk cId="1607798086" sldId="273"/>
        </pc:sldMkLst>
      </pc:sldChg>
      <pc:sldChg chg="modNotes">
        <pc:chgData name="Flores, Luz" userId="S::florel02@montgomerycountymd.gov::84ed5bc9-a80f-4f9f-a5e1-8246e08872cb" providerId="AD" clId="Web-{3091D21B-3084-7F3F-12F9-D0895E05C89F}" dt="2025-03-10T21:19:26.421" v="82"/>
        <pc:sldMkLst>
          <pc:docMk/>
          <pc:sldMk cId="1450448780" sldId="274"/>
        </pc:sldMkLst>
      </pc:sldChg>
      <pc:sldChg chg="modNotes">
        <pc:chgData name="Flores, Luz" userId="S::florel02@montgomerycountymd.gov::84ed5bc9-a80f-4f9f-a5e1-8246e08872cb" providerId="AD" clId="Web-{3091D21B-3084-7F3F-12F9-D0895E05C89F}" dt="2025-03-10T21:10:43.372" v="35"/>
        <pc:sldMkLst>
          <pc:docMk/>
          <pc:sldMk cId="2344952338" sldId="275"/>
        </pc:sldMkLst>
      </pc:sldChg>
      <pc:sldChg chg="modNotes">
        <pc:chgData name="Flores, Luz" userId="S::florel02@montgomerycountymd.gov::84ed5bc9-a80f-4f9f-a5e1-8246e08872cb" providerId="AD" clId="Web-{3091D21B-3084-7F3F-12F9-D0895E05C89F}" dt="2025-03-10T21:13:00.611" v="48"/>
        <pc:sldMkLst>
          <pc:docMk/>
          <pc:sldMk cId="4047581476" sldId="276"/>
        </pc:sldMkLst>
      </pc:sldChg>
      <pc:sldChg chg="modNotes">
        <pc:chgData name="Flores, Luz" userId="S::florel02@montgomerycountymd.gov::84ed5bc9-a80f-4f9f-a5e1-8246e08872cb" providerId="AD" clId="Web-{3091D21B-3084-7F3F-12F9-D0895E05C89F}" dt="2025-03-10T21:12:15.860" v="43"/>
        <pc:sldMkLst>
          <pc:docMk/>
          <pc:sldMk cId="2648937700" sldId="277"/>
        </pc:sldMkLst>
      </pc:sldChg>
      <pc:sldChg chg="modNotes">
        <pc:chgData name="Flores, Luz" userId="S::florel02@montgomerycountymd.gov::84ed5bc9-a80f-4f9f-a5e1-8246e08872cb" providerId="AD" clId="Web-{3091D21B-3084-7F3F-12F9-D0895E05C89F}" dt="2025-03-10T21:15:43.398" v="58"/>
        <pc:sldMkLst>
          <pc:docMk/>
          <pc:sldMk cId="1663240055" sldId="278"/>
        </pc:sldMkLst>
      </pc:sldChg>
      <pc:sldChg chg="modNotes">
        <pc:chgData name="Flores, Luz" userId="S::florel02@montgomerycountymd.gov::84ed5bc9-a80f-4f9f-a5e1-8246e08872cb" providerId="AD" clId="Web-{3091D21B-3084-7F3F-12F9-D0895E05C89F}" dt="2025-03-10T21:17:41.496" v="64"/>
        <pc:sldMkLst>
          <pc:docMk/>
          <pc:sldMk cId="3369045716" sldId="279"/>
        </pc:sldMkLst>
      </pc:sldChg>
      <pc:sldChg chg="modNotes">
        <pc:chgData name="Flores, Luz" userId="S::florel02@montgomerycountymd.gov::84ed5bc9-a80f-4f9f-a5e1-8246e08872cb" providerId="AD" clId="Web-{3091D21B-3084-7F3F-12F9-D0895E05C89F}" dt="2025-03-10T21:18:16.794" v="69"/>
        <pc:sldMkLst>
          <pc:docMk/>
          <pc:sldMk cId="3817998931" sldId="280"/>
        </pc:sldMkLst>
      </pc:sldChg>
      <pc:sldChg chg="modNotes">
        <pc:chgData name="Flores, Luz" userId="S::florel02@montgomerycountymd.gov::84ed5bc9-a80f-4f9f-a5e1-8246e08872cb" providerId="AD" clId="Web-{3091D21B-3084-7F3F-12F9-D0895E05C89F}" dt="2025-03-10T21:19:34.765" v="86"/>
        <pc:sldMkLst>
          <pc:docMk/>
          <pc:sldMk cId="436138620" sldId="281"/>
        </pc:sldMkLst>
      </pc:sldChg>
    </pc:docChg>
  </pc:docChgLst>
  <pc:docChgLst>
    <pc:chgData name="Flores, Luz" userId="S::florel02@montgomerycountymd.gov::84ed5bc9-a80f-4f9f-a5e1-8246e08872cb" providerId="AD" clId="Web-{451A6EC7-0BA7-8180-AFBE-EA8B1DA30B59}"/>
    <pc:docChg chg="modSld">
      <pc:chgData name="Flores, Luz" userId="S::florel02@montgomerycountymd.gov::84ed5bc9-a80f-4f9f-a5e1-8246e08872cb" providerId="AD" clId="Web-{451A6EC7-0BA7-8180-AFBE-EA8B1DA30B59}" dt="2025-04-08T17:48:20.046" v="14"/>
      <pc:docMkLst>
        <pc:docMk/>
      </pc:docMkLst>
      <pc:sldChg chg="modNotes">
        <pc:chgData name="Flores, Luz" userId="S::florel02@montgomerycountymd.gov::84ed5bc9-a80f-4f9f-a5e1-8246e08872cb" providerId="AD" clId="Web-{451A6EC7-0BA7-8180-AFBE-EA8B1DA30B59}" dt="2025-04-08T17:48:08.812" v="11"/>
        <pc:sldMkLst>
          <pc:docMk/>
          <pc:sldMk cId="536986935" sldId="257"/>
        </pc:sldMkLst>
      </pc:sldChg>
      <pc:sldChg chg="modNotes">
        <pc:chgData name="Flores, Luz" userId="S::florel02@montgomerycountymd.gov::84ed5bc9-a80f-4f9f-a5e1-8246e08872cb" providerId="AD" clId="Web-{451A6EC7-0BA7-8180-AFBE-EA8B1DA30B59}" dt="2025-04-08T17:48:20.046" v="14"/>
        <pc:sldMkLst>
          <pc:docMk/>
          <pc:sldMk cId="3371618504" sldId="258"/>
        </pc:sldMkLst>
      </pc:sldChg>
      <pc:sldChg chg="modNotes">
        <pc:chgData name="Flores, Luz" userId="S::florel02@montgomerycountymd.gov::84ed5bc9-a80f-4f9f-a5e1-8246e08872cb" providerId="AD" clId="Web-{451A6EC7-0BA7-8180-AFBE-EA8B1DA30B59}" dt="2025-04-08T17:48:15.374" v="12"/>
        <pc:sldMkLst>
          <pc:docMk/>
          <pc:sldMk cId="2587574904" sldId="259"/>
        </pc:sldMkLst>
      </pc:sldChg>
    </pc:docChg>
  </pc:docChgLst>
  <pc:docChgLst>
    <pc:chgData name="Alapati, Amelia" userId="S::alapaa@montgomerycountymd.gov::5f2b95c4-fdbd-4337-83a1-6ed4569038c0" providerId="AD" clId="Web-{46A1B38A-BE94-B126-843B-55EB56EF391B}"/>
    <pc:docChg chg="modSld">
      <pc:chgData name="Alapati, Amelia" userId="S::alapaa@montgomerycountymd.gov::5f2b95c4-fdbd-4337-83a1-6ed4569038c0" providerId="AD" clId="Web-{46A1B38A-BE94-B126-843B-55EB56EF391B}" dt="2025-07-17T22:59:58.898" v="287" actId="20577"/>
      <pc:docMkLst>
        <pc:docMk/>
      </pc:docMkLst>
      <pc:sldChg chg="modSp">
        <pc:chgData name="Alapati, Amelia" userId="S::alapaa@montgomerycountymd.gov::5f2b95c4-fdbd-4337-83a1-6ed4569038c0" providerId="AD" clId="Web-{46A1B38A-BE94-B126-843B-55EB56EF391B}" dt="2025-07-17T22:49:04.339" v="112" actId="20577"/>
        <pc:sldMkLst>
          <pc:docMk/>
          <pc:sldMk cId="3371618504" sldId="258"/>
        </pc:sldMkLst>
        <pc:spChg chg="mod">
          <ac:chgData name="Alapati, Amelia" userId="S::alapaa@montgomerycountymd.gov::5f2b95c4-fdbd-4337-83a1-6ed4569038c0" providerId="AD" clId="Web-{46A1B38A-BE94-B126-843B-55EB56EF391B}" dt="2025-07-17T22:44:05.852" v="27" actId="1076"/>
          <ac:spMkLst>
            <pc:docMk/>
            <pc:sldMk cId="3371618504" sldId="258"/>
            <ac:spMk id="11" creationId="{B6BA6E89-3DE3-4E38-8DF3-17F5064B9515}"/>
          </ac:spMkLst>
        </pc:spChg>
        <pc:spChg chg="mod">
          <ac:chgData name="Alapati, Amelia" userId="S::alapaa@montgomerycountymd.gov::5f2b95c4-fdbd-4337-83a1-6ed4569038c0" providerId="AD" clId="Web-{46A1B38A-BE94-B126-843B-55EB56EF391B}" dt="2025-07-17T22:49:04.339" v="112" actId="20577"/>
          <ac:spMkLst>
            <pc:docMk/>
            <pc:sldMk cId="3371618504" sldId="258"/>
            <ac:spMk id="12" creationId="{7D4BC10A-9B4F-4E58-816C-397F6BF0305C}"/>
          </ac:spMkLst>
        </pc:spChg>
      </pc:sldChg>
      <pc:sldChg chg="modSp">
        <pc:chgData name="Alapati, Amelia" userId="S::alapaa@montgomerycountymd.gov::5f2b95c4-fdbd-4337-83a1-6ed4569038c0" providerId="AD" clId="Web-{46A1B38A-BE94-B126-843B-55EB56EF391B}" dt="2025-07-17T22:59:58.898" v="287" actId="20577"/>
        <pc:sldMkLst>
          <pc:docMk/>
          <pc:sldMk cId="1607798086" sldId="273"/>
        </pc:sldMkLst>
        <pc:spChg chg="mod">
          <ac:chgData name="Alapati, Amelia" userId="S::alapaa@montgomerycountymd.gov::5f2b95c4-fdbd-4337-83a1-6ed4569038c0" providerId="AD" clId="Web-{46A1B38A-BE94-B126-843B-55EB56EF391B}" dt="2025-07-17T22:59:58.898" v="287" actId="20577"/>
          <ac:spMkLst>
            <pc:docMk/>
            <pc:sldMk cId="1607798086" sldId="273"/>
            <ac:spMk id="5" creationId="{C1016D3C-18C0-41DF-B8EE-6C6818CD6D3A}"/>
          </ac:spMkLst>
        </pc:spChg>
      </pc:sldChg>
      <pc:sldChg chg="modSp">
        <pc:chgData name="Alapati, Amelia" userId="S::alapaa@montgomerycountymd.gov::5f2b95c4-fdbd-4337-83a1-6ed4569038c0" providerId="AD" clId="Web-{46A1B38A-BE94-B126-843B-55EB56EF391B}" dt="2025-07-17T22:49:28.229" v="118" actId="20577"/>
        <pc:sldMkLst>
          <pc:docMk/>
          <pc:sldMk cId="2344952338" sldId="275"/>
        </pc:sldMkLst>
        <pc:spChg chg="mod">
          <ac:chgData name="Alapati, Amelia" userId="S::alapaa@montgomerycountymd.gov::5f2b95c4-fdbd-4337-83a1-6ed4569038c0" providerId="AD" clId="Web-{46A1B38A-BE94-B126-843B-55EB56EF391B}" dt="2025-07-17T22:49:16.761" v="115" actId="20577"/>
          <ac:spMkLst>
            <pc:docMk/>
            <pc:sldMk cId="2344952338" sldId="275"/>
            <ac:spMk id="5" creationId="{2E255A62-ED88-465D-8746-3138DC0A89D8}"/>
          </ac:spMkLst>
        </pc:spChg>
        <pc:spChg chg="mod">
          <ac:chgData name="Alapati, Amelia" userId="S::alapaa@montgomerycountymd.gov::5f2b95c4-fdbd-4337-83a1-6ed4569038c0" providerId="AD" clId="Web-{46A1B38A-BE94-B126-843B-55EB56EF391B}" dt="2025-07-17T22:49:28.229" v="118" actId="20577"/>
          <ac:spMkLst>
            <pc:docMk/>
            <pc:sldMk cId="2344952338" sldId="275"/>
            <ac:spMk id="8" creationId="{8AA31A96-4112-4C73-AE20-4BECAE91C5A5}"/>
          </ac:spMkLst>
        </pc:spChg>
      </pc:sldChg>
      <pc:sldChg chg="modSp">
        <pc:chgData name="Alapati, Amelia" userId="S::alapaa@montgomerycountymd.gov::5f2b95c4-fdbd-4337-83a1-6ed4569038c0" providerId="AD" clId="Web-{46A1B38A-BE94-B126-843B-55EB56EF391B}" dt="2025-07-17T22:49:57.481" v="126" actId="20577"/>
        <pc:sldMkLst>
          <pc:docMk/>
          <pc:sldMk cId="2648937700" sldId="277"/>
        </pc:sldMkLst>
        <pc:spChg chg="mod">
          <ac:chgData name="Alapati, Amelia" userId="S::alapaa@montgomerycountymd.gov::5f2b95c4-fdbd-4337-83a1-6ed4569038c0" providerId="AD" clId="Web-{46A1B38A-BE94-B126-843B-55EB56EF391B}" dt="2025-07-17T22:49:57.481" v="126" actId="20577"/>
          <ac:spMkLst>
            <pc:docMk/>
            <pc:sldMk cId="2648937700" sldId="277"/>
            <ac:spMk id="11" creationId="{B6BA6E89-3DE3-4E38-8DF3-17F5064B9515}"/>
          </ac:spMkLst>
        </pc:spChg>
      </pc:sldChg>
      <pc:sldChg chg="modSp">
        <pc:chgData name="Alapati, Amelia" userId="S::alapaa@montgomerycountymd.gov::5f2b95c4-fdbd-4337-83a1-6ed4569038c0" providerId="AD" clId="Web-{46A1B38A-BE94-B126-843B-55EB56EF391B}" dt="2025-07-17T22:53:20.260" v="174" actId="20577"/>
        <pc:sldMkLst>
          <pc:docMk/>
          <pc:sldMk cId="1663240055" sldId="278"/>
        </pc:sldMkLst>
        <pc:spChg chg="mod">
          <ac:chgData name="Alapati, Amelia" userId="S::alapaa@montgomerycountymd.gov::5f2b95c4-fdbd-4337-83a1-6ed4569038c0" providerId="AD" clId="Web-{46A1B38A-BE94-B126-843B-55EB56EF391B}" dt="2025-07-17T22:53:20.260" v="174" actId="20577"/>
          <ac:spMkLst>
            <pc:docMk/>
            <pc:sldMk cId="1663240055" sldId="278"/>
            <ac:spMk id="5" creationId="{2E255A62-ED88-465D-8746-3138DC0A89D8}"/>
          </ac:spMkLst>
        </pc:spChg>
        <pc:spChg chg="mod">
          <ac:chgData name="Alapati, Amelia" userId="S::alapaa@montgomerycountymd.gov::5f2b95c4-fdbd-4337-83a1-6ed4569038c0" providerId="AD" clId="Web-{46A1B38A-BE94-B126-843B-55EB56EF391B}" dt="2025-07-17T22:51:02.433" v="138" actId="20577"/>
          <ac:spMkLst>
            <pc:docMk/>
            <pc:sldMk cId="1663240055" sldId="278"/>
            <ac:spMk id="8" creationId="{8AA31A96-4112-4C73-AE20-4BECAE91C5A5}"/>
          </ac:spMkLst>
        </pc:spChg>
        <pc:picChg chg="mod">
          <ac:chgData name="Alapati, Amelia" userId="S::alapaa@montgomerycountymd.gov::5f2b95c4-fdbd-4337-83a1-6ed4569038c0" providerId="AD" clId="Web-{46A1B38A-BE94-B126-843B-55EB56EF391B}" dt="2025-07-17T22:53:16.073" v="173" actId="1076"/>
          <ac:picMkLst>
            <pc:docMk/>
            <pc:sldMk cId="1663240055" sldId="278"/>
            <ac:picMk id="7" creationId="{C33165D0-7C88-E8CC-1E6C-CA11BA19FB12}"/>
          </ac:picMkLst>
        </pc:picChg>
      </pc:sldChg>
      <pc:sldChg chg="modSp">
        <pc:chgData name="Alapati, Amelia" userId="S::alapaa@montgomerycountymd.gov::5f2b95c4-fdbd-4337-83a1-6ed4569038c0" providerId="AD" clId="Web-{46A1B38A-BE94-B126-843B-55EB56EF391B}" dt="2025-07-17T22:57:23.118" v="249" actId="20577"/>
        <pc:sldMkLst>
          <pc:docMk/>
          <pc:sldMk cId="3369045716" sldId="279"/>
        </pc:sldMkLst>
        <pc:spChg chg="mod">
          <ac:chgData name="Alapati, Amelia" userId="S::alapaa@montgomerycountymd.gov::5f2b95c4-fdbd-4337-83a1-6ed4569038c0" providerId="AD" clId="Web-{46A1B38A-BE94-B126-843B-55EB56EF391B}" dt="2025-07-17T22:53:53.635" v="180" actId="20577"/>
          <ac:spMkLst>
            <pc:docMk/>
            <pc:sldMk cId="3369045716" sldId="279"/>
            <ac:spMk id="14" creationId="{F9C0E011-6C3C-457A-B48F-DAB607A9D582}"/>
          </ac:spMkLst>
        </pc:spChg>
        <pc:spChg chg="mod">
          <ac:chgData name="Alapati, Amelia" userId="S::alapaa@montgomerycountymd.gov::5f2b95c4-fdbd-4337-83a1-6ed4569038c0" providerId="AD" clId="Web-{46A1B38A-BE94-B126-843B-55EB56EF391B}" dt="2025-07-17T22:57:23.118" v="249" actId="20577"/>
          <ac:spMkLst>
            <pc:docMk/>
            <pc:sldMk cId="3369045716" sldId="279"/>
            <ac:spMk id="15" creationId="{93BEF16C-95B6-42E9-BAB9-7DBC06BB487E}"/>
          </ac:spMkLst>
        </pc:spChg>
        <pc:spChg chg="mod">
          <ac:chgData name="Alapati, Amelia" userId="S::alapaa@montgomerycountymd.gov::5f2b95c4-fdbd-4337-83a1-6ed4569038c0" providerId="AD" clId="Web-{46A1B38A-BE94-B126-843B-55EB56EF391B}" dt="2025-07-17T22:54:00.682" v="183" actId="20577"/>
          <ac:spMkLst>
            <pc:docMk/>
            <pc:sldMk cId="3369045716" sldId="279"/>
            <ac:spMk id="16" creationId="{7B573956-D051-4EFB-A402-CFC92D09E2F0}"/>
          </ac:spMkLst>
        </pc:spChg>
        <pc:spChg chg="mod">
          <ac:chgData name="Alapati, Amelia" userId="S::alapaa@montgomerycountymd.gov::5f2b95c4-fdbd-4337-83a1-6ed4569038c0" providerId="AD" clId="Web-{46A1B38A-BE94-B126-843B-55EB56EF391B}" dt="2025-07-17T22:56:03.993" v="235" actId="20577"/>
          <ac:spMkLst>
            <pc:docMk/>
            <pc:sldMk cId="3369045716" sldId="279"/>
            <ac:spMk id="17" creationId="{1474CCEE-43C5-49BE-A90A-372AB6BF8EC9}"/>
          </ac:spMkLst>
        </pc:spChg>
        <pc:picChg chg="mod modCrop">
          <ac:chgData name="Alapati, Amelia" userId="S::alapaa@montgomerycountymd.gov::5f2b95c4-fdbd-4337-83a1-6ed4569038c0" providerId="AD" clId="Web-{46A1B38A-BE94-B126-843B-55EB56EF391B}" dt="2025-07-17T22:55:31.947" v="219" actId="1076"/>
          <ac:picMkLst>
            <pc:docMk/>
            <pc:sldMk cId="3369045716" sldId="279"/>
            <ac:picMk id="2" creationId="{E95C583D-4F2A-712D-2D3F-6F6EEBE45E11}"/>
          </ac:picMkLst>
        </pc:picChg>
        <pc:picChg chg="mod">
          <ac:chgData name="Alapati, Amelia" userId="S::alapaa@montgomerycountymd.gov::5f2b95c4-fdbd-4337-83a1-6ed4569038c0" providerId="AD" clId="Web-{46A1B38A-BE94-B126-843B-55EB56EF391B}" dt="2025-07-17T22:56:05.759" v="236" actId="1076"/>
          <ac:picMkLst>
            <pc:docMk/>
            <pc:sldMk cId="3369045716" sldId="279"/>
            <ac:picMk id="3" creationId="{DFFD9EF2-51EF-8F96-AF03-046FC96F5EA2}"/>
          </ac:picMkLst>
        </pc:picChg>
        <pc:picChg chg="mod">
          <ac:chgData name="Alapati, Amelia" userId="S::alapaa@montgomerycountymd.gov::5f2b95c4-fdbd-4337-83a1-6ed4569038c0" providerId="AD" clId="Web-{46A1B38A-BE94-B126-843B-55EB56EF391B}" dt="2025-07-17T22:54:34.072" v="192" actId="1076"/>
          <ac:picMkLst>
            <pc:docMk/>
            <pc:sldMk cId="3369045716" sldId="279"/>
            <ac:picMk id="7171" creationId="{7BD4171C-2D19-4525-9D5A-023A1BB12C76}"/>
          </ac:picMkLst>
        </pc:picChg>
      </pc:sldChg>
      <pc:sldChg chg="modSp">
        <pc:chgData name="Alapati, Amelia" userId="S::alapaa@montgomerycountymd.gov::5f2b95c4-fdbd-4337-83a1-6ed4569038c0" providerId="AD" clId="Web-{46A1B38A-BE94-B126-843B-55EB56EF391B}" dt="2025-07-17T22:58:51.523" v="286" actId="1076"/>
        <pc:sldMkLst>
          <pc:docMk/>
          <pc:sldMk cId="3817998931" sldId="280"/>
        </pc:sldMkLst>
        <pc:spChg chg="mod">
          <ac:chgData name="Alapati, Amelia" userId="S::alapaa@montgomerycountymd.gov::5f2b95c4-fdbd-4337-83a1-6ed4569038c0" providerId="AD" clId="Web-{46A1B38A-BE94-B126-843B-55EB56EF391B}" dt="2025-07-17T22:58:51.523" v="286" actId="1076"/>
          <ac:spMkLst>
            <pc:docMk/>
            <pc:sldMk cId="3817998931" sldId="280"/>
            <ac:spMk id="11" creationId="{B6BA6E89-3DE3-4E38-8DF3-17F5064B9515}"/>
          </ac:spMkLst>
        </pc:spChg>
      </pc:sldChg>
    </pc:docChg>
  </pc:docChgLst>
  <pc:docChgLst>
    <pc:chgData name="Alapati, Amelia" userId="S::alapaa@montgomerycountymd.gov::5f2b95c4-fdbd-4337-83a1-6ed4569038c0" providerId="AD" clId="Web-{BFD2C5B4-CB20-A0BA-E219-57E32C8D11AB}"/>
    <pc:docChg chg="modSld">
      <pc:chgData name="Alapati, Amelia" userId="S::alapaa@montgomerycountymd.gov::5f2b95c4-fdbd-4337-83a1-6ed4569038c0" providerId="AD" clId="Web-{BFD2C5B4-CB20-A0BA-E219-57E32C8D11AB}" dt="2025-07-21T17:00:00.681" v="58" actId="20577"/>
      <pc:docMkLst>
        <pc:docMk/>
      </pc:docMkLst>
      <pc:sldChg chg="modSp">
        <pc:chgData name="Alapati, Amelia" userId="S::alapaa@montgomerycountymd.gov::5f2b95c4-fdbd-4337-83a1-6ed4569038c0" providerId="AD" clId="Web-{BFD2C5B4-CB20-A0BA-E219-57E32C8D11AB}" dt="2025-07-21T16:55:02.618" v="23" actId="20577"/>
        <pc:sldMkLst>
          <pc:docMk/>
          <pc:sldMk cId="3371618504" sldId="258"/>
        </pc:sldMkLst>
        <pc:spChg chg="mod">
          <ac:chgData name="Alapati, Amelia" userId="S::alapaa@montgomerycountymd.gov::5f2b95c4-fdbd-4337-83a1-6ed4569038c0" providerId="AD" clId="Web-{BFD2C5B4-CB20-A0BA-E219-57E32C8D11AB}" dt="2025-07-21T16:55:02.618" v="23" actId="20577"/>
          <ac:spMkLst>
            <pc:docMk/>
            <pc:sldMk cId="3371618504" sldId="258"/>
            <ac:spMk id="12" creationId="{7D4BC10A-9B4F-4E58-816C-397F6BF0305C}"/>
          </ac:spMkLst>
        </pc:spChg>
      </pc:sldChg>
      <pc:sldChg chg="modSp">
        <pc:chgData name="Alapati, Amelia" userId="S::alapaa@montgomerycountymd.gov::5f2b95c4-fdbd-4337-83a1-6ed4569038c0" providerId="AD" clId="Web-{BFD2C5B4-CB20-A0BA-E219-57E32C8D11AB}" dt="2025-07-21T16:54:41.243" v="20" actId="20577"/>
        <pc:sldMkLst>
          <pc:docMk/>
          <pc:sldMk cId="2587574904" sldId="259"/>
        </pc:sldMkLst>
        <pc:spChg chg="mod">
          <ac:chgData name="Alapati, Amelia" userId="S::alapaa@montgomerycountymd.gov::5f2b95c4-fdbd-4337-83a1-6ed4569038c0" providerId="AD" clId="Web-{BFD2C5B4-CB20-A0BA-E219-57E32C8D11AB}" dt="2025-07-21T16:54:41.243" v="20" actId="20577"/>
          <ac:spMkLst>
            <pc:docMk/>
            <pc:sldMk cId="2587574904" sldId="259"/>
            <ac:spMk id="10" creationId="{AB41DB72-2C88-4C07-98E2-39574D2E77D8}"/>
          </ac:spMkLst>
        </pc:spChg>
      </pc:sldChg>
      <pc:sldChg chg="modSp">
        <pc:chgData name="Alapati, Amelia" userId="S::alapaa@montgomerycountymd.gov::5f2b95c4-fdbd-4337-83a1-6ed4569038c0" providerId="AD" clId="Web-{BFD2C5B4-CB20-A0BA-E219-57E32C8D11AB}" dt="2025-07-21T16:54:00.274" v="17" actId="20577"/>
        <pc:sldMkLst>
          <pc:docMk/>
          <pc:sldMk cId="1607798086" sldId="273"/>
        </pc:sldMkLst>
        <pc:spChg chg="mod">
          <ac:chgData name="Alapati, Amelia" userId="S::alapaa@montgomerycountymd.gov::5f2b95c4-fdbd-4337-83a1-6ed4569038c0" providerId="AD" clId="Web-{BFD2C5B4-CB20-A0BA-E219-57E32C8D11AB}" dt="2025-07-21T16:54:00.274" v="17" actId="20577"/>
          <ac:spMkLst>
            <pc:docMk/>
            <pc:sldMk cId="1607798086" sldId="273"/>
            <ac:spMk id="5" creationId="{C1016D3C-18C0-41DF-B8EE-6C6818CD6D3A}"/>
          </ac:spMkLst>
        </pc:spChg>
      </pc:sldChg>
      <pc:sldChg chg="modSp">
        <pc:chgData name="Alapati, Amelia" userId="S::alapaa@montgomerycountymd.gov::5f2b95c4-fdbd-4337-83a1-6ed4569038c0" providerId="AD" clId="Web-{BFD2C5B4-CB20-A0BA-E219-57E32C8D11AB}" dt="2025-07-21T16:55:17.102" v="29" actId="20577"/>
        <pc:sldMkLst>
          <pc:docMk/>
          <pc:sldMk cId="2344952338" sldId="275"/>
        </pc:sldMkLst>
        <pc:spChg chg="mod">
          <ac:chgData name="Alapati, Amelia" userId="S::alapaa@montgomerycountymd.gov::5f2b95c4-fdbd-4337-83a1-6ed4569038c0" providerId="AD" clId="Web-{BFD2C5B4-CB20-A0BA-E219-57E32C8D11AB}" dt="2025-07-21T16:55:10.962" v="26" actId="20577"/>
          <ac:spMkLst>
            <pc:docMk/>
            <pc:sldMk cId="2344952338" sldId="275"/>
            <ac:spMk id="5" creationId="{2E255A62-ED88-465D-8746-3138DC0A89D8}"/>
          </ac:spMkLst>
        </pc:spChg>
        <pc:spChg chg="mod">
          <ac:chgData name="Alapati, Amelia" userId="S::alapaa@montgomerycountymd.gov::5f2b95c4-fdbd-4337-83a1-6ed4569038c0" providerId="AD" clId="Web-{BFD2C5B4-CB20-A0BA-E219-57E32C8D11AB}" dt="2025-07-21T16:55:17.102" v="29" actId="20577"/>
          <ac:spMkLst>
            <pc:docMk/>
            <pc:sldMk cId="2344952338" sldId="275"/>
            <ac:spMk id="8" creationId="{8AA31A96-4112-4C73-AE20-4BECAE91C5A5}"/>
          </ac:spMkLst>
        </pc:spChg>
      </pc:sldChg>
      <pc:sldChg chg="modSp">
        <pc:chgData name="Alapati, Amelia" userId="S::alapaa@montgomerycountymd.gov::5f2b95c4-fdbd-4337-83a1-6ed4569038c0" providerId="AD" clId="Web-{BFD2C5B4-CB20-A0BA-E219-57E32C8D11AB}" dt="2025-07-21T16:55:55.743" v="34" actId="20577"/>
        <pc:sldMkLst>
          <pc:docMk/>
          <pc:sldMk cId="2648937700" sldId="277"/>
        </pc:sldMkLst>
        <pc:spChg chg="mod">
          <ac:chgData name="Alapati, Amelia" userId="S::alapaa@montgomerycountymd.gov::5f2b95c4-fdbd-4337-83a1-6ed4569038c0" providerId="AD" clId="Web-{BFD2C5B4-CB20-A0BA-E219-57E32C8D11AB}" dt="2025-07-21T16:55:55.743" v="34" actId="20577"/>
          <ac:spMkLst>
            <pc:docMk/>
            <pc:sldMk cId="2648937700" sldId="277"/>
            <ac:spMk id="11" creationId="{B6BA6E89-3DE3-4E38-8DF3-17F5064B9515}"/>
          </ac:spMkLst>
        </pc:spChg>
      </pc:sldChg>
      <pc:sldChg chg="modSp">
        <pc:chgData name="Alapati, Amelia" userId="S::alapaa@montgomerycountymd.gov::5f2b95c4-fdbd-4337-83a1-6ed4569038c0" providerId="AD" clId="Web-{BFD2C5B4-CB20-A0BA-E219-57E32C8D11AB}" dt="2025-07-21T16:56:19.680" v="37" actId="20577"/>
        <pc:sldMkLst>
          <pc:docMk/>
          <pc:sldMk cId="1663240055" sldId="278"/>
        </pc:sldMkLst>
        <pc:spChg chg="mod">
          <ac:chgData name="Alapati, Amelia" userId="S::alapaa@montgomerycountymd.gov::5f2b95c4-fdbd-4337-83a1-6ed4569038c0" providerId="AD" clId="Web-{BFD2C5B4-CB20-A0BA-E219-57E32C8D11AB}" dt="2025-07-21T16:56:19.680" v="37" actId="20577"/>
          <ac:spMkLst>
            <pc:docMk/>
            <pc:sldMk cId="1663240055" sldId="278"/>
            <ac:spMk id="5" creationId="{2E255A62-ED88-465D-8746-3138DC0A89D8}"/>
          </ac:spMkLst>
        </pc:spChg>
      </pc:sldChg>
      <pc:sldChg chg="modSp">
        <pc:chgData name="Alapati, Amelia" userId="S::alapaa@montgomerycountymd.gov::5f2b95c4-fdbd-4337-83a1-6ed4569038c0" providerId="AD" clId="Web-{BFD2C5B4-CB20-A0BA-E219-57E32C8D11AB}" dt="2025-07-21T16:56:58.399" v="43" actId="20577"/>
        <pc:sldMkLst>
          <pc:docMk/>
          <pc:sldMk cId="3369045716" sldId="279"/>
        </pc:sldMkLst>
        <pc:spChg chg="mod">
          <ac:chgData name="Alapati, Amelia" userId="S::alapaa@montgomerycountymd.gov::5f2b95c4-fdbd-4337-83a1-6ed4569038c0" providerId="AD" clId="Web-{BFD2C5B4-CB20-A0BA-E219-57E32C8D11AB}" dt="2025-07-21T16:56:47.024" v="40" actId="20577"/>
          <ac:spMkLst>
            <pc:docMk/>
            <pc:sldMk cId="3369045716" sldId="279"/>
            <ac:spMk id="15" creationId="{93BEF16C-95B6-42E9-BAB9-7DBC06BB487E}"/>
          </ac:spMkLst>
        </pc:spChg>
        <pc:spChg chg="mod">
          <ac:chgData name="Alapati, Amelia" userId="S::alapaa@montgomerycountymd.gov::5f2b95c4-fdbd-4337-83a1-6ed4569038c0" providerId="AD" clId="Web-{BFD2C5B4-CB20-A0BA-E219-57E32C8D11AB}" dt="2025-07-21T16:56:58.399" v="43" actId="20577"/>
          <ac:spMkLst>
            <pc:docMk/>
            <pc:sldMk cId="3369045716" sldId="279"/>
            <ac:spMk id="17" creationId="{1474CCEE-43C5-49BE-A90A-372AB6BF8EC9}"/>
          </ac:spMkLst>
        </pc:spChg>
      </pc:sldChg>
      <pc:sldChg chg="modSp">
        <pc:chgData name="Alapati, Amelia" userId="S::alapaa@montgomerycountymd.gov::5f2b95c4-fdbd-4337-83a1-6ed4569038c0" providerId="AD" clId="Web-{BFD2C5B4-CB20-A0BA-E219-57E32C8D11AB}" dt="2025-07-21T16:59:01.071" v="54"/>
        <pc:sldMkLst>
          <pc:docMk/>
          <pc:sldMk cId="3817998931" sldId="280"/>
        </pc:sldMkLst>
        <pc:spChg chg="mod">
          <ac:chgData name="Alapati, Amelia" userId="S::alapaa@montgomerycountymd.gov::5f2b95c4-fdbd-4337-83a1-6ed4569038c0" providerId="AD" clId="Web-{BFD2C5B4-CB20-A0BA-E219-57E32C8D11AB}" dt="2025-07-21T16:58:45.884" v="52" actId="20577"/>
          <ac:spMkLst>
            <pc:docMk/>
            <pc:sldMk cId="3817998931" sldId="280"/>
            <ac:spMk id="11" creationId="{B6BA6E89-3DE3-4E38-8DF3-17F5064B9515}"/>
          </ac:spMkLst>
        </pc:spChg>
        <pc:picChg chg="mod modCrop">
          <ac:chgData name="Alapati, Amelia" userId="S::alapaa@montgomerycountymd.gov::5f2b95c4-fdbd-4337-83a1-6ed4569038c0" providerId="AD" clId="Web-{BFD2C5B4-CB20-A0BA-E219-57E32C8D11AB}" dt="2025-07-21T16:59:01.071" v="54"/>
          <ac:picMkLst>
            <pc:docMk/>
            <pc:sldMk cId="3817998931" sldId="280"/>
            <ac:picMk id="5" creationId="{A66D42BF-F76F-D239-73C4-BF4BE0292C11}"/>
          </ac:picMkLst>
        </pc:picChg>
      </pc:sldChg>
      <pc:sldChg chg="modSp">
        <pc:chgData name="Alapati, Amelia" userId="S::alapaa@montgomerycountymd.gov::5f2b95c4-fdbd-4337-83a1-6ed4569038c0" providerId="AD" clId="Web-{BFD2C5B4-CB20-A0BA-E219-57E32C8D11AB}" dt="2025-07-21T17:00:00.681" v="58" actId="20577"/>
        <pc:sldMkLst>
          <pc:docMk/>
          <pc:sldMk cId="436138620" sldId="281"/>
        </pc:sldMkLst>
        <pc:spChg chg="mod">
          <ac:chgData name="Alapati, Amelia" userId="S::alapaa@montgomerycountymd.gov::5f2b95c4-fdbd-4337-83a1-6ed4569038c0" providerId="AD" clId="Web-{BFD2C5B4-CB20-A0BA-E219-57E32C8D11AB}" dt="2025-07-21T17:00:00.681" v="58" actId="20577"/>
          <ac:spMkLst>
            <pc:docMk/>
            <pc:sldMk cId="436138620" sldId="281"/>
            <ac:spMk id="13" creationId="{B60FC3AE-F6A7-4C33-B0B9-8339C58B03BF}"/>
          </ac:spMkLst>
        </pc:spChg>
        <pc:spChg chg="mod">
          <ac:chgData name="Alapati, Amelia" userId="S::alapaa@montgomerycountymd.gov::5f2b95c4-fdbd-4337-83a1-6ed4569038c0" providerId="AD" clId="Web-{BFD2C5B4-CB20-A0BA-E219-57E32C8D11AB}" dt="2025-07-21T16:59:46.837" v="56" actId="14100"/>
          <ac:spMkLst>
            <pc:docMk/>
            <pc:sldMk cId="436138620" sldId="281"/>
            <ac:spMk id="14" creationId="{2BDFD449-DABF-4771-BD92-11406D4AAAB1}"/>
          </ac:spMkLst>
        </pc:spChg>
        <pc:spChg chg="mod">
          <ac:chgData name="Alapati, Amelia" userId="S::alapaa@montgomerycountymd.gov::5f2b95c4-fdbd-4337-83a1-6ed4569038c0" providerId="AD" clId="Web-{BFD2C5B4-CB20-A0BA-E219-57E32C8D11AB}" dt="2025-07-21T16:59:53.915" v="57" actId="20577"/>
          <ac:spMkLst>
            <pc:docMk/>
            <pc:sldMk cId="436138620" sldId="281"/>
            <ac:spMk id="15" creationId="{C18F93D1-36E7-4953-900F-0C3B2E9B565B}"/>
          </ac:spMkLst>
        </pc:spChg>
      </pc:sldChg>
    </pc:docChg>
  </pc:docChgLst>
  <pc:docChgLst>
    <pc:chgData name="Flores, Luz" userId="S::florel02@montgomerycountymd.gov::84ed5bc9-a80f-4f9f-a5e1-8246e08872cb" providerId="AD" clId="Web-{6C807C17-67B0-A1D6-ABA8-7AF175AEB830}"/>
    <pc:docChg chg="modSld">
      <pc:chgData name="Flores, Luz" userId="S::florel02@montgomerycountymd.gov::84ed5bc9-a80f-4f9f-a5e1-8246e08872cb" providerId="AD" clId="Web-{6C807C17-67B0-A1D6-ABA8-7AF175AEB830}" dt="2025-03-14T01:43:17.695" v="40"/>
      <pc:docMkLst>
        <pc:docMk/>
      </pc:docMkLst>
      <pc:sldChg chg="modNotes">
        <pc:chgData name="Flores, Luz" userId="S::florel02@montgomerycountymd.gov::84ed5bc9-a80f-4f9f-a5e1-8246e08872cb" providerId="AD" clId="Web-{6C807C17-67B0-A1D6-ABA8-7AF175AEB830}" dt="2025-03-14T01:42:37.242" v="2"/>
        <pc:sldMkLst>
          <pc:docMk/>
          <pc:sldMk cId="536986935" sldId="257"/>
        </pc:sldMkLst>
      </pc:sldChg>
      <pc:sldChg chg="modNotes">
        <pc:chgData name="Flores, Luz" userId="S::florel02@montgomerycountymd.gov::84ed5bc9-a80f-4f9f-a5e1-8246e08872cb" providerId="AD" clId="Web-{6C807C17-67B0-A1D6-ABA8-7AF175AEB830}" dt="2025-03-14T01:43:10.851" v="30"/>
        <pc:sldMkLst>
          <pc:docMk/>
          <pc:sldMk cId="1607798086" sldId="273"/>
        </pc:sldMkLst>
      </pc:sldChg>
      <pc:sldChg chg="modNotes">
        <pc:chgData name="Flores, Luz" userId="S::florel02@montgomerycountymd.gov::84ed5bc9-a80f-4f9f-a5e1-8246e08872cb" providerId="AD" clId="Web-{6C807C17-67B0-A1D6-ABA8-7AF175AEB830}" dt="2025-03-14T01:43:14.804" v="36"/>
        <pc:sldMkLst>
          <pc:docMk/>
          <pc:sldMk cId="1450448780" sldId="274"/>
        </pc:sldMkLst>
      </pc:sldChg>
      <pc:sldChg chg="modNotes">
        <pc:chgData name="Flores, Luz" userId="S::florel02@montgomerycountymd.gov::84ed5bc9-a80f-4f9f-a5e1-8246e08872cb" providerId="AD" clId="Web-{6C807C17-67B0-A1D6-ABA8-7AF175AEB830}" dt="2025-03-14T01:42:41.836" v="7"/>
        <pc:sldMkLst>
          <pc:docMk/>
          <pc:sldMk cId="2344952338" sldId="275"/>
        </pc:sldMkLst>
      </pc:sldChg>
      <pc:sldChg chg="modNotes">
        <pc:chgData name="Flores, Luz" userId="S::florel02@montgomerycountymd.gov::84ed5bc9-a80f-4f9f-a5e1-8246e08872cb" providerId="AD" clId="Web-{6C807C17-67B0-A1D6-ABA8-7AF175AEB830}" dt="2025-03-14T01:42:51.117" v="14"/>
        <pc:sldMkLst>
          <pc:docMk/>
          <pc:sldMk cId="4047581476" sldId="276"/>
        </pc:sldMkLst>
      </pc:sldChg>
      <pc:sldChg chg="modNotes">
        <pc:chgData name="Flores, Luz" userId="S::florel02@montgomerycountymd.gov::84ed5bc9-a80f-4f9f-a5e1-8246e08872cb" providerId="AD" clId="Web-{6C807C17-67B0-A1D6-ABA8-7AF175AEB830}" dt="2025-03-14T01:42:45.992" v="11"/>
        <pc:sldMkLst>
          <pc:docMk/>
          <pc:sldMk cId="2648937700" sldId="277"/>
        </pc:sldMkLst>
      </pc:sldChg>
      <pc:sldChg chg="modNotes">
        <pc:chgData name="Flores, Luz" userId="S::florel02@montgomerycountymd.gov::84ed5bc9-a80f-4f9f-a5e1-8246e08872cb" providerId="AD" clId="Web-{6C807C17-67B0-A1D6-ABA8-7AF175AEB830}" dt="2025-03-14T01:42:58.476" v="19"/>
        <pc:sldMkLst>
          <pc:docMk/>
          <pc:sldMk cId="1663240055" sldId="278"/>
        </pc:sldMkLst>
      </pc:sldChg>
      <pc:sldChg chg="modNotes">
        <pc:chgData name="Flores, Luz" userId="S::florel02@montgomerycountymd.gov::84ed5bc9-a80f-4f9f-a5e1-8246e08872cb" providerId="AD" clId="Web-{6C807C17-67B0-A1D6-ABA8-7AF175AEB830}" dt="2025-03-14T01:43:03.195" v="23"/>
        <pc:sldMkLst>
          <pc:docMk/>
          <pc:sldMk cId="3369045716" sldId="279"/>
        </pc:sldMkLst>
      </pc:sldChg>
      <pc:sldChg chg="modNotes">
        <pc:chgData name="Flores, Luz" userId="S::florel02@montgomerycountymd.gov::84ed5bc9-a80f-4f9f-a5e1-8246e08872cb" providerId="AD" clId="Web-{6C807C17-67B0-A1D6-ABA8-7AF175AEB830}" dt="2025-03-14T01:43:07.539" v="26"/>
        <pc:sldMkLst>
          <pc:docMk/>
          <pc:sldMk cId="3817998931" sldId="280"/>
        </pc:sldMkLst>
      </pc:sldChg>
      <pc:sldChg chg="modNotes">
        <pc:chgData name="Flores, Luz" userId="S::florel02@montgomerycountymd.gov::84ed5bc9-a80f-4f9f-a5e1-8246e08872cb" providerId="AD" clId="Web-{6C807C17-67B0-A1D6-ABA8-7AF175AEB830}" dt="2025-03-14T01:43:17.695" v="40"/>
        <pc:sldMkLst>
          <pc:docMk/>
          <pc:sldMk cId="436138620" sldId="281"/>
        </pc:sldMkLst>
      </pc:sldChg>
    </pc:docChg>
  </pc:docChgLst>
  <pc:docChgLst>
    <pc:chgData name="Alapati, Amelia" userId="S::alapaa@montgomerycountymd.gov::5f2b95c4-fdbd-4337-83a1-6ed4569038c0" providerId="AD" clId="Web-{CF13840D-9DB7-07A0-AC1C-0BFEC19438B9}"/>
    <pc:docChg chg="modSld">
      <pc:chgData name="Alapati, Amelia" userId="S::alapaa@montgomerycountymd.gov::5f2b95c4-fdbd-4337-83a1-6ed4569038c0" providerId="AD" clId="Web-{CF13840D-9DB7-07A0-AC1C-0BFEC19438B9}" dt="2025-07-26T17:53:20.085" v="19" actId="1076"/>
      <pc:docMkLst>
        <pc:docMk/>
      </pc:docMkLst>
      <pc:sldChg chg="modSp">
        <pc:chgData name="Alapati, Amelia" userId="S::alapaa@montgomerycountymd.gov::5f2b95c4-fdbd-4337-83a1-6ed4569038c0" providerId="AD" clId="Web-{CF13840D-9DB7-07A0-AC1C-0BFEC19438B9}" dt="2025-07-26T17:52:27.631" v="16" actId="1076"/>
        <pc:sldMkLst>
          <pc:docMk/>
          <pc:sldMk cId="1607798086" sldId="273"/>
        </pc:sldMkLst>
        <pc:spChg chg="mod">
          <ac:chgData name="Alapati, Amelia" userId="S::alapaa@montgomerycountymd.gov::5f2b95c4-fdbd-4337-83a1-6ed4569038c0" providerId="AD" clId="Web-{CF13840D-9DB7-07A0-AC1C-0BFEC19438B9}" dt="2025-07-26T17:52:27.631" v="16" actId="1076"/>
          <ac:spMkLst>
            <pc:docMk/>
            <pc:sldMk cId="1607798086" sldId="273"/>
            <ac:spMk id="6" creationId="{C9DD643A-1E2A-4072-A56A-D248C29041A7}"/>
          </ac:spMkLst>
        </pc:spChg>
      </pc:sldChg>
      <pc:sldChg chg="modSp">
        <pc:chgData name="Alapati, Amelia" userId="S::alapaa@montgomerycountymd.gov::5f2b95c4-fdbd-4337-83a1-6ed4569038c0" providerId="AD" clId="Web-{CF13840D-9DB7-07A0-AC1C-0BFEC19438B9}" dt="2025-07-26T17:53:20.085" v="19" actId="1076"/>
        <pc:sldMkLst>
          <pc:docMk/>
          <pc:sldMk cId="1450448780" sldId="274"/>
        </pc:sldMkLst>
        <pc:spChg chg="mod">
          <ac:chgData name="Alapati, Amelia" userId="S::alapaa@montgomerycountymd.gov::5f2b95c4-fdbd-4337-83a1-6ed4569038c0" providerId="AD" clId="Web-{CF13840D-9DB7-07A0-AC1C-0BFEC19438B9}" dt="2025-07-26T17:53:20.085" v="19" actId="1076"/>
          <ac:spMkLst>
            <pc:docMk/>
            <pc:sldMk cId="1450448780" sldId="274"/>
            <ac:spMk id="12" creationId="{7BF422A9-7093-40CB-BBE0-E43348E3F7B1}"/>
          </ac:spMkLst>
        </pc:spChg>
      </pc:sldChg>
      <pc:sldChg chg="modSp">
        <pc:chgData name="Alapati, Amelia" userId="S::alapaa@montgomerycountymd.gov::5f2b95c4-fdbd-4337-83a1-6ed4569038c0" providerId="AD" clId="Web-{CF13840D-9DB7-07A0-AC1C-0BFEC19438B9}" dt="2025-07-26T17:50:40.922" v="8" actId="14100"/>
        <pc:sldMkLst>
          <pc:docMk/>
          <pc:sldMk cId="2344952338" sldId="275"/>
        </pc:sldMkLst>
        <pc:spChg chg="mod">
          <ac:chgData name="Alapati, Amelia" userId="S::alapaa@montgomerycountymd.gov::5f2b95c4-fdbd-4337-83a1-6ed4569038c0" providerId="AD" clId="Web-{CF13840D-9DB7-07A0-AC1C-0BFEC19438B9}" dt="2025-07-26T17:50:27.188" v="3" actId="20577"/>
          <ac:spMkLst>
            <pc:docMk/>
            <pc:sldMk cId="2344952338" sldId="275"/>
            <ac:spMk id="5" creationId="{2E255A62-ED88-465D-8746-3138DC0A89D8}"/>
          </ac:spMkLst>
        </pc:spChg>
        <pc:spChg chg="mod">
          <ac:chgData name="Alapati, Amelia" userId="S::alapaa@montgomerycountymd.gov::5f2b95c4-fdbd-4337-83a1-6ed4569038c0" providerId="AD" clId="Web-{CF13840D-9DB7-07A0-AC1C-0BFEC19438B9}" dt="2025-07-26T17:50:40.922" v="8" actId="14100"/>
          <ac:spMkLst>
            <pc:docMk/>
            <pc:sldMk cId="2344952338" sldId="275"/>
            <ac:spMk id="8" creationId="{8AA31A96-4112-4C73-AE20-4BECAE91C5A5}"/>
          </ac:spMkLst>
        </pc:spChg>
      </pc:sldChg>
      <pc:sldChg chg="modSp">
        <pc:chgData name="Alapati, Amelia" userId="S::alapaa@montgomerycountymd.gov::5f2b95c4-fdbd-4337-83a1-6ed4569038c0" providerId="AD" clId="Web-{CF13840D-9DB7-07A0-AC1C-0BFEC19438B9}" dt="2025-07-26T17:51:39.469" v="10" actId="20577"/>
        <pc:sldMkLst>
          <pc:docMk/>
          <pc:sldMk cId="3369045716" sldId="279"/>
        </pc:sldMkLst>
        <pc:spChg chg="mod">
          <ac:chgData name="Alapati, Amelia" userId="S::alapaa@montgomerycountymd.gov::5f2b95c4-fdbd-4337-83a1-6ed4569038c0" providerId="AD" clId="Web-{CF13840D-9DB7-07A0-AC1C-0BFEC19438B9}" dt="2025-07-26T17:51:33.469" v="9" actId="20577"/>
          <ac:spMkLst>
            <pc:docMk/>
            <pc:sldMk cId="3369045716" sldId="279"/>
            <ac:spMk id="16" creationId="{7B573956-D051-4EFB-A402-CFC92D09E2F0}"/>
          </ac:spMkLst>
        </pc:spChg>
        <pc:spChg chg="mod">
          <ac:chgData name="Alapati, Amelia" userId="S::alapaa@montgomerycountymd.gov::5f2b95c4-fdbd-4337-83a1-6ed4569038c0" providerId="AD" clId="Web-{CF13840D-9DB7-07A0-AC1C-0BFEC19438B9}" dt="2025-07-26T17:51:39.469" v="10" actId="20577"/>
          <ac:spMkLst>
            <pc:docMk/>
            <pc:sldMk cId="3369045716" sldId="279"/>
            <ac:spMk id="17" creationId="{1474CCEE-43C5-49BE-A90A-372AB6BF8EC9}"/>
          </ac:spMkLst>
        </pc:spChg>
      </pc:sldChg>
      <pc:sldChg chg="modSp">
        <pc:chgData name="Alapati, Amelia" userId="S::alapaa@montgomerycountymd.gov::5f2b95c4-fdbd-4337-83a1-6ed4569038c0" providerId="AD" clId="Web-{CF13840D-9DB7-07A0-AC1C-0BFEC19438B9}" dt="2025-07-26T17:51:55.813" v="11" actId="20577"/>
        <pc:sldMkLst>
          <pc:docMk/>
          <pc:sldMk cId="3817998931" sldId="280"/>
        </pc:sldMkLst>
        <pc:spChg chg="mod">
          <ac:chgData name="Alapati, Amelia" userId="S::alapaa@montgomerycountymd.gov::5f2b95c4-fdbd-4337-83a1-6ed4569038c0" providerId="AD" clId="Web-{CF13840D-9DB7-07A0-AC1C-0BFEC19438B9}" dt="2025-07-26T17:51:55.813" v="11" actId="20577"/>
          <ac:spMkLst>
            <pc:docMk/>
            <pc:sldMk cId="3817998931" sldId="280"/>
            <ac:spMk id="11" creationId="{B6BA6E89-3DE3-4E38-8DF3-17F5064B9515}"/>
          </ac:spMkLst>
        </pc:spChg>
      </pc:sldChg>
    </pc:docChg>
  </pc:docChgLst>
  <pc:docChgLst>
    <pc:chgData name="Schoppert, Maranda" userId="S::wardma01@montgomerycountymd.gov::3d4da1ba-c8b6-4bb5-a77d-7871ab688626" providerId="AD" clId="Web-{AE0F58DD-3580-B699-B167-B635BF6FE822}"/>
    <pc:docChg chg="modSld">
      <pc:chgData name="Schoppert, Maranda" userId="S::wardma01@montgomerycountymd.gov::3d4da1ba-c8b6-4bb5-a77d-7871ab688626" providerId="AD" clId="Web-{AE0F58DD-3580-B699-B167-B635BF6FE822}" dt="2025-08-07T19:39:50.274" v="31"/>
      <pc:docMkLst>
        <pc:docMk/>
      </pc:docMkLst>
      <pc:sldChg chg="modNotes">
        <pc:chgData name="Schoppert, Maranda" userId="S::wardma01@montgomerycountymd.gov::3d4da1ba-c8b6-4bb5-a77d-7871ab688626" providerId="AD" clId="Web-{AE0F58DD-3580-B699-B167-B635BF6FE822}" dt="2025-08-07T19:39:50.274" v="31"/>
        <pc:sldMkLst>
          <pc:docMk/>
          <pc:sldMk cId="4047581476" sldId="276"/>
        </pc:sldMkLst>
      </pc:sldChg>
    </pc:docChg>
  </pc:docChgLst>
  <pc:docChgLst>
    <pc:chgData name="Flores, Luz" userId="S::florel02@montgomerycountymd.gov::84ed5bc9-a80f-4f9f-a5e1-8246e08872cb" providerId="AD" clId="Web-{BA3466EC-90A3-EE5B-6A5D-8FB7B81E606D}"/>
    <pc:docChg chg="modSld">
      <pc:chgData name="Flores, Luz" userId="S::florel02@montgomerycountymd.gov::84ed5bc9-a80f-4f9f-a5e1-8246e08872cb" providerId="AD" clId="Web-{BA3466EC-90A3-EE5B-6A5D-8FB7B81E606D}" dt="2025-08-07T19:38:26.697" v="37"/>
      <pc:docMkLst>
        <pc:docMk/>
      </pc:docMkLst>
      <pc:sldChg chg="modNotes">
        <pc:chgData name="Flores, Luz" userId="S::florel02@montgomerycountymd.gov::84ed5bc9-a80f-4f9f-a5e1-8246e08872cb" providerId="AD" clId="Web-{BA3466EC-90A3-EE5B-6A5D-8FB7B81E606D}" dt="2025-08-07T19:38:26.697" v="37"/>
        <pc:sldMkLst>
          <pc:docMk/>
          <pc:sldMk cId="4047581476"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5D60F-6AFA-4170-837D-2E54EF114CA6}"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EC5E6-542A-4973-838F-F10256119684}" type="slidenum">
              <a:rPr lang="en-US" smtClean="0"/>
              <a:t>‹#›</a:t>
            </a:fld>
            <a:endParaRPr lang="en-US"/>
          </a:p>
        </p:txBody>
      </p:sp>
    </p:spTree>
    <p:extLst>
      <p:ext uri="{BB962C8B-B14F-4D97-AF65-F5344CB8AC3E}">
        <p14:creationId xmlns:p14="http://schemas.microsoft.com/office/powerpoint/2010/main" val="91604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[Slide to be shown as participants show up for the program]</a:t>
            </a:r>
            <a:r>
              <a:rPr lang="en-US" sz="1200" b="0" i="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E5DEC5E6-542A-4973-838F-F10256119684}" type="slidenum">
              <a:rPr lang="en-US" smtClean="0"/>
              <a:t>1</a:t>
            </a:fld>
            <a:endParaRPr lang="en-US"/>
          </a:p>
        </p:txBody>
      </p:sp>
    </p:spTree>
    <p:extLst>
      <p:ext uri="{BB962C8B-B14F-4D97-AF65-F5344CB8AC3E}">
        <p14:creationId xmlns:p14="http://schemas.microsoft.com/office/powerpoint/2010/main" val="171816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ea typeface="Calibri"/>
                <a:cs typeface="Calibri"/>
              </a:rPr>
              <a:t>Did</a:t>
            </a:r>
            <a:r>
              <a:rPr lang="en-US" sz="1200" b="0" i="0" u="none" strike="noStrike" kern="1200">
                <a:solidFill>
                  <a:schemeClr val="tx1"/>
                </a:solidFill>
                <a:effectLst/>
                <a:latin typeface="+mn-lt"/>
                <a:ea typeface="+mn-ea"/>
                <a:cs typeface="+mn-cs"/>
              </a:rPr>
              <a:t> you know that babies are scientists? They learn through observation. Playing with musical instruments sparks curiosity and encourages scientific exploration. Please take your shakers out of your kit. Your baby probably won’t do much more than simply hold it or taste it. That’s fine; children love to explore in whatever way they can, which, at this age, often means by using their mouths. Soon enough your child will be shaking the shaker to the beat! </a:t>
            </a:r>
            <a:r>
              <a:rPr lang="en-US" sz="1200" b="0" i="0" kern="1200">
                <a:solidFill>
                  <a:schemeClr val="tx1"/>
                </a:solidFill>
                <a:effectLst/>
                <a:latin typeface="+mn-lt"/>
                <a:ea typeface="+mn-ea"/>
                <a:cs typeface="+mn-cs"/>
              </a:rPr>
              <a:t>​</a:t>
            </a:r>
            <a:endParaRPr lang="en-US" b="1">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Let's sing this shaker song together. Shake to the beat – gently!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sng" kern="1200">
                <a:solidFill>
                  <a:schemeClr val="tx1"/>
                </a:solidFill>
                <a:effectLst/>
                <a:latin typeface="+mn-lt"/>
                <a:ea typeface="+mn-ea"/>
                <a:cs typeface="+mn-cs"/>
              </a:rPr>
              <a:t>I Have a Little Shaker</a:t>
            </a:r>
            <a:r>
              <a:rPr lang="en-US" sz="1200" b="0" i="1" u="none" strike="noStrike" kern="1200">
                <a:solidFill>
                  <a:schemeClr val="tx1"/>
                </a:solidFill>
                <a:effectLst/>
                <a:latin typeface="+mn-lt"/>
                <a:ea typeface="+mn-ea"/>
                <a:cs typeface="+mn-cs"/>
              </a:rPr>
              <a:t> (TUNE "Going to Kentucky")</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US" sz="1200" b="0" i="1" u="none" strike="noStrike" kern="1200">
                <a:solidFill>
                  <a:schemeClr val="tx1"/>
                </a:solidFill>
                <a:effectLst/>
                <a:latin typeface="+mn-lt"/>
                <a:ea typeface="+mn-ea"/>
                <a:cs typeface="+mn-cs"/>
              </a:rPr>
              <a:t>I have a little shaker, I'll shake it in the air</a:t>
            </a:r>
            <a:r>
              <a:rPr lang="en-US" i="1"/>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I'll shake it over here, and I'll shake it over there</a:t>
            </a:r>
            <a:r>
              <a:rPr lang="en-US" i="1"/>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It can be a carousel, going round and round</a:t>
            </a:r>
            <a:r>
              <a:rPr lang="en-US" i="1"/>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It can be a shooting star, falling to the ground</a:t>
            </a:r>
            <a:r>
              <a:rPr lang="en-US" i="1"/>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I have a little shaker, I'll shake it in the air</a:t>
            </a:r>
            <a:r>
              <a:rPr lang="en-US" i="1"/>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I'll shake it over here, and I'll shake it over there</a:t>
            </a:r>
            <a:r>
              <a:rPr lang="en-US" i="1"/>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Time to put the shakers back in the kits. Songs can help baby transition from one activity to the next, and singing a clean up song turns cleaning up into a fun game. As your babies get older, you will notice that they willingly put things away when you sing this song!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sng" kern="1200">
                <a:solidFill>
                  <a:schemeClr val="tx1"/>
                </a:solidFill>
                <a:effectLst/>
                <a:latin typeface="+mn-lt"/>
                <a:ea typeface="+mn-ea"/>
                <a:cs typeface="+mn-cs"/>
              </a:rPr>
              <a:t>Shakers Away</a:t>
            </a:r>
            <a:r>
              <a:rPr lang="en-US" sz="1200" b="0" i="1" u="none" strike="noStrike" kern="1200">
                <a:solidFill>
                  <a:schemeClr val="tx1"/>
                </a:solidFill>
                <a:effectLst/>
                <a:latin typeface="+mn-lt"/>
                <a:ea typeface="+mn-ea"/>
                <a:cs typeface="+mn-cs"/>
              </a:rPr>
              <a:t> (TUNE: It's Raining, It's Pouring)</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Shakers away, shakers away,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put your shakers away today.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Shakers away, shakers away,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put your shakers away today.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(Sing as many times as needed.)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1" i="0" u="none" strike="noStrike" kern="1200">
                <a:solidFill>
                  <a:schemeClr val="tx1"/>
                </a:solidFill>
                <a:effectLst/>
                <a:latin typeface="+mn-lt"/>
                <a:ea typeface="+mn-ea"/>
                <a:cs typeface="+mn-cs"/>
              </a:rPr>
              <a:t>[Additional optional song depending on your time] </a:t>
            </a:r>
            <a:r>
              <a:rPr lang="en-US" sz="1200" b="0" i="0" kern="1200">
                <a:solidFill>
                  <a:schemeClr val="tx1"/>
                </a:solidFill>
                <a:effectLst/>
                <a:latin typeface="+mn-lt"/>
                <a:ea typeface="+mn-ea"/>
                <a:cs typeface="+mn-cs"/>
              </a:rPr>
              <a:t>​</a:t>
            </a:r>
            <a:br>
              <a:rPr lang="en-US" sz="1200" b="0" i="0" kern="1200">
                <a:effectLst/>
                <a:cs typeface="+mn-lt"/>
              </a:rPr>
            </a:b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sng" kern="1200">
                <a:solidFill>
                  <a:schemeClr val="tx1"/>
                </a:solidFill>
                <a:effectLst/>
                <a:latin typeface="+mn-lt"/>
                <a:ea typeface="+mn-ea"/>
                <a:cs typeface="+mn-cs"/>
              </a:rPr>
              <a:t>We’ll All Shake Our Shakers</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We’ll all shake our shakers, we’ll all shake our shakers,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We’ll all shake our shakers because it’s fun to do.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Shake them up high. (shake up high in a high voice)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Shake them down low. (shake down low in a low voice)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And shake them in the </a:t>
            </a:r>
            <a:r>
              <a:rPr lang="en-US" sz="1200" b="0" i="1" u="none" strike="noStrike" kern="1200" err="1">
                <a:solidFill>
                  <a:schemeClr val="tx1"/>
                </a:solidFill>
                <a:effectLst/>
                <a:latin typeface="+mn-lt"/>
                <a:ea typeface="+mn-ea"/>
                <a:cs typeface="+mn-cs"/>
              </a:rPr>
              <a:t>middleeeeeeeeeeeee</a:t>
            </a:r>
            <a:r>
              <a:rPr lang="en-US" sz="1200" b="0" i="1"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(shake in front, using a normal voice)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Because it's fun to do!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5DEC5E6-542A-4973-838F-F10256119684}" type="slidenum">
              <a:rPr lang="en-US" smtClean="0"/>
              <a:t>10</a:t>
            </a:fld>
            <a:endParaRPr lang="en-US"/>
          </a:p>
        </p:txBody>
      </p:sp>
    </p:spTree>
    <p:extLst>
      <p:ext uri="{BB962C8B-B14F-4D97-AF65-F5344CB8AC3E}">
        <p14:creationId xmlns:p14="http://schemas.microsoft.com/office/powerpoint/2010/main" val="293350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ea typeface="Calibri"/>
                <a:cs typeface="Calibri"/>
              </a:rPr>
              <a:t>It's</a:t>
            </a:r>
            <a:r>
              <a:rPr lang="en-US"/>
              <a:t> important to build</a:t>
            </a:r>
            <a:r>
              <a:rPr lang="en-US" sz="1200" b="0" i="0" u="none" strike="noStrike" kern="1200">
                <a:solidFill>
                  <a:schemeClr val="tx1"/>
                </a:solidFill>
                <a:effectLst/>
                <a:latin typeface="+mn-lt"/>
                <a:ea typeface="+mn-ea"/>
                <a:cs typeface="+mn-cs"/>
              </a:rPr>
              <a:t> connections where you are. Having a baby can be exhausting! New parents often feel tired, unsure, and vulnerable. It’s not surprising since the new responsibility in your life takes up most of your attention and you are probably not getting a full night’s sleep. Despite this, you all made the effort to come here in order to learn more about your babies and experience new ways to talk, sing, share books, and play with them. These babies are really lucky to have you as their parents! </a:t>
            </a:r>
            <a:r>
              <a:rPr lang="en-US" sz="1200" b="0" i="0" kern="1200">
                <a:solidFill>
                  <a:schemeClr val="tx1"/>
                </a:solidFill>
                <a:effectLst/>
                <a:latin typeface="+mn-lt"/>
                <a:ea typeface="+mn-ea"/>
                <a:cs typeface="+mn-cs"/>
              </a:rPr>
              <a:t>​</a:t>
            </a:r>
            <a:endParaRPr lang="en-US">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r>
              <a:rPr lang="en-US"/>
              <a:t>Parenting is difficult, and taking care of yourself is an important part of taking care of your baby. Ask for and accept help. Keep in touch with people you care about and who care about you. Tell your partner, family and friends how you’re feeling. </a:t>
            </a:r>
            <a:r>
              <a:rPr lang="en-US" sz="1200" b="0" i="0" kern="1200">
                <a:solidFill>
                  <a:schemeClr val="tx1"/>
                </a:solidFill>
                <a:effectLst/>
                <a:latin typeface="+mn-lt"/>
                <a:ea typeface="+mn-ea"/>
                <a:cs typeface="+mn-cs"/>
              </a:rPr>
              <a:t>​</a:t>
            </a:r>
            <a:endParaRPr lang="en-US">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r>
              <a:rPr lang="en-US"/>
              <a:t>Early socialization can help ease baby's separation anxiety, and it can help you feel less isolated as well</a:t>
            </a:r>
            <a:r>
              <a:rPr lang="en-US" b="0" i="0" u="none" strike="noStrike" kern="1200">
                <a:effectLst/>
              </a:rPr>
              <a:t>. </a:t>
            </a:r>
            <a:r>
              <a:rPr lang="en-US"/>
              <a:t>Even if </a:t>
            </a:r>
            <a:r>
              <a:rPr lang="en-US" b="0" i="0" u="none" strike="noStrike" kern="1200">
                <a:effectLst/>
              </a:rPr>
              <a:t>you </a:t>
            </a:r>
            <a:r>
              <a:rPr lang="en-US"/>
              <a:t>already have </a:t>
            </a:r>
            <a:r>
              <a:rPr lang="en-US" b="0" i="0" u="none" strike="noStrike" kern="1200">
                <a:effectLst/>
              </a:rPr>
              <a:t>a </a:t>
            </a:r>
            <a:r>
              <a:rPr lang="en-US"/>
              <a:t>network </a:t>
            </a:r>
            <a:r>
              <a:rPr lang="en-US" b="0" i="0" u="none" strike="noStrike" kern="1200">
                <a:effectLst/>
              </a:rPr>
              <a:t>of </a:t>
            </a:r>
            <a:r>
              <a:rPr lang="en-US"/>
              <a:t>friends </a:t>
            </a:r>
            <a:r>
              <a:rPr lang="en-US" b="0" i="0" u="none" strike="noStrike" kern="1200">
                <a:effectLst/>
              </a:rPr>
              <a:t>and </a:t>
            </a:r>
            <a:r>
              <a:rPr lang="en-US"/>
              <a:t>family who are eager </a:t>
            </a:r>
            <a:r>
              <a:rPr lang="en-US" b="0" i="0" u="none" strike="noStrike" kern="1200">
                <a:effectLst/>
              </a:rPr>
              <a:t>to </a:t>
            </a:r>
            <a:r>
              <a:rPr lang="en-US"/>
              <a:t>help you, there are easy ways to connect with other people and groups in your community. Coming to Hatchlings is one of them! You can also expand your support system by joining local parent groups, connecting with other parents and caregivers at library programs (yes, we also offer other programs for parents with babies) and recreational center programs, and exploring the variety of resources offered by local and county agencies. Libraries have information on how to connect with other county agencies that can provide you with additional help. We will talk about a few of them today and we are always available after the session to talk to you about others, if needed.</a:t>
            </a:r>
            <a:endParaRPr lang="en-US">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US" sz="1200" b="1" i="0" u="sng" strike="noStrike" kern="1200">
                <a:solidFill>
                  <a:schemeClr val="tx1"/>
                </a:solidFill>
                <a:effectLst/>
                <a:latin typeface="+mn-lt"/>
                <a:ea typeface="+mn-ea"/>
                <a:cs typeface="+mn-cs"/>
              </a:rPr>
              <a:t>Montgomery County Infants and Toddlers Program</a:t>
            </a:r>
            <a:endParaRPr lang="en-US" u="sng">
              <a:ea typeface="Calibri"/>
              <a:cs typeface="Calibri"/>
            </a:endParaRPr>
          </a:p>
          <a:p>
            <a:r>
              <a:rPr lang="en-US" sz="1200" b="0" i="0" u="none" strike="noStrike" kern="1200">
                <a:solidFill>
                  <a:schemeClr val="tx1"/>
                </a:solidFill>
                <a:effectLst/>
                <a:latin typeface="+mn-lt"/>
                <a:ea typeface="+mn-ea"/>
                <a:cs typeface="+mn-cs"/>
              </a:rPr>
              <a:t>While we know that every child is unique and develops at their own pace, there are times when early intervention might be really beneficial for your baby. You are the expert on your child! And if you ever have questions about their development, or are concerned about it in any way, ask your child's pediatrician. If you think your child could have some special needs, </a:t>
            </a:r>
            <a:r>
              <a:rPr lang="en-US" u="sng"/>
              <a:t>Montgomery County Infants</a:t>
            </a:r>
            <a:r>
              <a:rPr lang="en-US" sz="1200" b="0" i="0" u="sng" strike="noStrike" kern="1200">
                <a:solidFill>
                  <a:schemeClr val="tx1"/>
                </a:solidFill>
                <a:effectLst/>
                <a:latin typeface="+mn-lt"/>
                <a:ea typeface="+mn-ea"/>
                <a:cs typeface="+mn-cs"/>
              </a:rPr>
              <a:t> and Toddlers</a:t>
            </a:r>
            <a:r>
              <a:rPr lang="en-US" sz="1200" b="0" i="0" u="none" strike="noStrike" kern="1200">
                <a:solidFill>
                  <a:schemeClr val="tx1"/>
                </a:solidFill>
                <a:effectLst/>
                <a:latin typeface="+mn-lt"/>
                <a:ea typeface="+mn-ea"/>
                <a:cs typeface="+mn-cs"/>
              </a:rPr>
              <a:t> could help! It is totally free for county residents</a:t>
            </a:r>
            <a:r>
              <a:rPr lang="en-US"/>
              <a:t>,</a:t>
            </a:r>
            <a:r>
              <a:rPr lang="en-US" sz="1200" b="0" i="0" u="none" strike="noStrike" kern="1200">
                <a:solidFill>
                  <a:schemeClr val="tx1"/>
                </a:solidFill>
                <a:effectLst/>
                <a:latin typeface="+mn-lt"/>
                <a:ea typeface="+mn-ea"/>
                <a:cs typeface="+mn-cs"/>
              </a:rPr>
              <a:t> and they serve families with children between birth and the start of the school year following their fourth birthday. Early intervention services are provided in the child’s natural environment (home and community settings where a child is during the day). Services are based on each individual child’s and family’s needs and may include services such as special instruction, family counseling, speech, occupational, and physical therapy. </a:t>
            </a:r>
            <a:r>
              <a:rPr lang="en-US" sz="1200" b="0" i="0" kern="1200">
                <a:solidFill>
                  <a:schemeClr val="tx1"/>
                </a:solidFill>
                <a:effectLst/>
                <a:latin typeface="+mn-lt"/>
                <a:ea typeface="+mn-ea"/>
                <a:cs typeface="+mn-cs"/>
              </a:rPr>
              <a:t>​</a:t>
            </a:r>
            <a:endParaRPr lang="en-US">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US" sz="1200" b="1" i="0" u="sng" strike="noStrike" kern="1200">
                <a:solidFill>
                  <a:schemeClr val="tx1"/>
                </a:solidFill>
                <a:effectLst/>
                <a:latin typeface="+mn-lt"/>
                <a:ea typeface="+mn-ea"/>
                <a:cs typeface="+mn-cs"/>
              </a:rPr>
              <a:t>WIC </a:t>
            </a:r>
            <a:r>
              <a:rPr lang="en-US" b="1" u="sng"/>
              <a:t>Benefits</a:t>
            </a:r>
            <a:endParaRPr lang="en-US" b="1" u="sng">
              <a:ea typeface="Calibri"/>
              <a:cs typeface="Calibri"/>
            </a:endParaRPr>
          </a:p>
          <a:p>
            <a:r>
              <a:rPr lang="en-US" sz="1200" b="0" i="0" u="none" strike="noStrike" kern="1200">
                <a:solidFill>
                  <a:schemeClr val="tx1"/>
                </a:solidFill>
                <a:effectLst/>
                <a:latin typeface="+mn-lt"/>
                <a:ea typeface="+mn-ea"/>
                <a:cs typeface="+mn-cs"/>
              </a:rPr>
              <a:t>The Special Supplemental Nutrition Program for Women, Infants and Children, also known as WIC, is a public health program that provides nutrition education, nutritious foods, breastfeeding support, and health care referrals for income-eligible women who are pregnant or post-partum, infants, and children up to age 5. To apply for WIC you’ll need to meet qualification guidelines and schedule an appointment with your local WIC agency. </a:t>
            </a:r>
            <a:r>
              <a:rPr lang="en-US" sz="1200" b="0" i="0" kern="1200">
                <a:solidFill>
                  <a:schemeClr val="tx1"/>
                </a:solidFill>
                <a:effectLst/>
                <a:latin typeface="+mn-lt"/>
                <a:ea typeface="+mn-ea"/>
                <a:cs typeface="+mn-cs"/>
              </a:rPr>
              <a:t>​</a:t>
            </a:r>
            <a:endParaRPr lang="en-US">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US" sz="1200" b="1" i="0" u="sng" strike="noStrike" kern="1200">
                <a:solidFill>
                  <a:schemeClr val="tx1"/>
                </a:solidFill>
                <a:effectLst/>
                <a:latin typeface="+mn-lt"/>
                <a:ea typeface="+mn-ea"/>
                <a:cs typeface="+mn-cs"/>
              </a:rPr>
              <a:t>SNAP </a:t>
            </a:r>
            <a:r>
              <a:rPr lang="en-US" b="1" u="sng"/>
              <a:t>Benefits</a:t>
            </a:r>
            <a:endParaRPr lang="en-US" b="1" u="sng">
              <a:ea typeface="Calibri"/>
              <a:cs typeface="Calibri"/>
            </a:endParaRPr>
          </a:p>
          <a:p>
            <a:r>
              <a:rPr lang="en-US" sz="1200" b="0" i="0" u="none" strike="noStrike" kern="1200">
                <a:solidFill>
                  <a:schemeClr val="tx1"/>
                </a:solidFill>
                <a:effectLst/>
                <a:latin typeface="+mn-lt"/>
                <a:ea typeface="+mn-ea"/>
                <a:cs typeface="+mn-cs"/>
              </a:rPr>
              <a:t>Another food assistance program is the Supplemental Nutritional Assistance Program</a:t>
            </a:r>
            <a:r>
              <a:rPr lang="en-US"/>
              <a:t>,</a:t>
            </a:r>
            <a:r>
              <a:rPr lang="en-US" sz="1200" b="0" i="0" u="none" strike="noStrike" kern="1200">
                <a:solidFill>
                  <a:schemeClr val="tx1"/>
                </a:solidFill>
                <a:effectLst/>
                <a:latin typeface="+mn-lt"/>
                <a:ea typeface="+mn-ea"/>
                <a:cs typeface="+mn-cs"/>
              </a:rPr>
              <a:t> or SNAP</a:t>
            </a:r>
            <a:r>
              <a:rPr lang="en-US"/>
              <a:t> </a:t>
            </a:r>
            <a:r>
              <a:rPr lang="en-US" sz="1200" b="0" i="0" u="none" strike="noStrike" kern="1200">
                <a:solidFill>
                  <a:schemeClr val="tx1"/>
                </a:solidFill>
                <a:effectLst/>
                <a:latin typeface="+mn-lt"/>
                <a:ea typeface="+mn-ea"/>
                <a:cs typeface="+mn-cs"/>
              </a:rPr>
              <a:t>(formerly known as the Food Stamp Program). It provides monthly financial benefits to eligible households to supplement their food purchase budget. </a:t>
            </a:r>
            <a:r>
              <a:rPr lang="en-US" sz="1200" b="0" i="0" kern="1200">
                <a:solidFill>
                  <a:schemeClr val="tx1"/>
                </a:solidFill>
                <a:effectLst/>
                <a:latin typeface="+mn-lt"/>
                <a:ea typeface="+mn-ea"/>
                <a:cs typeface="+mn-cs"/>
              </a:rPr>
              <a:t>​</a:t>
            </a:r>
            <a:endParaRPr lang="en-US">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US" sz="1200" b="1" i="0" u="sng" strike="noStrike" kern="1200" err="1">
                <a:solidFill>
                  <a:schemeClr val="tx1"/>
                </a:solidFill>
                <a:effectLst/>
                <a:latin typeface="+mn-lt"/>
                <a:ea typeface="+mn-ea"/>
                <a:cs typeface="+mn-cs"/>
              </a:rPr>
              <a:t>EveryMind</a:t>
            </a:r>
            <a:endParaRPr lang="en-US" b="1" u="sng">
              <a:ea typeface="Calibri"/>
              <a:cs typeface="Calibri"/>
            </a:endParaRPr>
          </a:p>
          <a:p>
            <a:r>
              <a:rPr lang="en-US"/>
              <a:t> </a:t>
            </a:r>
            <a:r>
              <a:rPr lang="en-US" sz="1200" b="0" i="0" u="none" strike="noStrike" kern="1200">
                <a:solidFill>
                  <a:schemeClr val="tx1"/>
                </a:solidFill>
                <a:effectLst/>
                <a:latin typeface="+mn-lt"/>
                <a:ea typeface="+mn-ea"/>
                <a:cs typeface="+mn-cs"/>
              </a:rPr>
              <a:t>For additional support, </a:t>
            </a:r>
            <a:r>
              <a:rPr lang="en-US" sz="1200" i="0" u="sng" strike="noStrike" kern="1200" err="1">
                <a:solidFill>
                  <a:schemeClr val="tx1"/>
                </a:solidFill>
                <a:effectLst/>
                <a:latin typeface="+mn-lt"/>
                <a:ea typeface="+mn-ea"/>
                <a:cs typeface="+mn-cs"/>
              </a:rPr>
              <a:t>EveryMind</a:t>
            </a:r>
            <a:r>
              <a:rPr lang="en-US" u="sng"/>
              <a:t>,</a:t>
            </a:r>
            <a:r>
              <a:rPr lang="en-US"/>
              <a:t> is another organization that provides</a:t>
            </a:r>
            <a:r>
              <a:rPr lang="en-US" sz="1200" b="0" i="0" u="none" strike="noStrike" kern="1200">
                <a:solidFill>
                  <a:schemeClr val="tx1"/>
                </a:solidFill>
                <a:effectLst/>
                <a:latin typeface="+mn-lt"/>
                <a:ea typeface="+mn-ea"/>
                <a:cs typeface="+mn-cs"/>
              </a:rPr>
              <a:t> free and confidential help. Trained staff and volunteers are ready to provide supportive listening, information, resource referrals, and crisis intervention through telephone, text, and chat services. </a:t>
            </a:r>
            <a:r>
              <a:rPr lang="en-US" sz="1200" b="0" i="0" kern="1200">
                <a:solidFill>
                  <a:schemeClr val="tx1"/>
                </a:solidFill>
                <a:effectLst/>
                <a:latin typeface="+mn-lt"/>
                <a:ea typeface="+mn-ea"/>
                <a:cs typeface="+mn-cs"/>
              </a:rPr>
              <a:t>​</a:t>
            </a:r>
            <a:endParaRPr lang="en-US">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US" sz="1200" b="0" i="0" u="none" strike="noStrike" kern="1200">
                <a:solidFill>
                  <a:schemeClr val="tx1"/>
                </a:solidFill>
                <a:effectLst/>
                <a:latin typeface="+mn-lt"/>
                <a:ea typeface="+mn-ea"/>
                <a:cs typeface="+mn-cs"/>
              </a:rPr>
              <a:t>If you would like more information about </a:t>
            </a:r>
            <a:r>
              <a:rPr lang="en-US"/>
              <a:t>these organizations</a:t>
            </a:r>
            <a:r>
              <a:rPr lang="en-US" sz="1200" b="0" i="0" u="none" strike="noStrike" kern="1200">
                <a:solidFill>
                  <a:schemeClr val="tx1"/>
                </a:solidFill>
                <a:effectLst/>
                <a:latin typeface="+mn-lt"/>
                <a:ea typeface="+mn-ea"/>
                <a:cs typeface="+mn-cs"/>
              </a:rPr>
              <a:t>, please talk with us after today's session</a:t>
            </a:r>
            <a:r>
              <a:rPr lang="en-US"/>
              <a:t>,</a:t>
            </a:r>
            <a:r>
              <a:rPr lang="en-US" sz="1200" b="0" i="0" u="none" strike="noStrike" kern="1200">
                <a:solidFill>
                  <a:schemeClr val="tx1"/>
                </a:solidFill>
                <a:effectLst/>
                <a:latin typeface="+mn-lt"/>
                <a:ea typeface="+mn-ea"/>
                <a:cs typeface="+mn-cs"/>
              </a:rPr>
              <a:t> or</a:t>
            </a:r>
            <a:r>
              <a:rPr lang="en-US"/>
              <a:t> look at the informational flyer in your bags. </a:t>
            </a:r>
            <a:endParaRPr lang="en-US">
              <a:ea typeface="Calibri"/>
              <a:cs typeface="Calibri"/>
            </a:endParaRPr>
          </a:p>
          <a:p>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Let's sing one last song before we wrap up today's session. This is an old library favorite, so let's do it "together!"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u="sng" strike="noStrike" kern="1200">
                <a:solidFill>
                  <a:schemeClr val="tx1"/>
                </a:solidFill>
                <a:effectLst/>
                <a:latin typeface="+mn-lt"/>
                <a:ea typeface="+mn-ea"/>
                <a:cs typeface="+mn-cs"/>
              </a:rPr>
              <a:t>The More We Get Together</a:t>
            </a:r>
            <a:endParaRPr lang="en-US" sz="1200" b="0" u="sng"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The more we get together, together, together. </a:t>
            </a:r>
            <a:r>
              <a:rPr lang="en-US" sz="1200" b="0" i="0" kern="1200">
                <a:solidFill>
                  <a:schemeClr val="tx1"/>
                </a:solidFill>
                <a:effectLst/>
                <a:latin typeface="+mn-lt"/>
                <a:ea typeface="+mn-ea"/>
                <a:cs typeface="+mn-cs"/>
              </a:rPr>
              <a:t>​</a:t>
            </a:r>
            <a:br>
              <a:rPr lang="en-US" sz="1200" b="0" i="0" kern="1200">
                <a:effectLst/>
                <a:cs typeface="+mn-lt"/>
              </a:rPr>
            </a:br>
            <a:r>
              <a:rPr lang="en-US" sz="1200" b="0" i="1" u="none" strike="noStrike" kern="1200">
                <a:solidFill>
                  <a:schemeClr val="tx1"/>
                </a:solidFill>
                <a:effectLst/>
                <a:latin typeface="+mn-lt"/>
                <a:ea typeface="+mn-ea"/>
                <a:cs typeface="+mn-cs"/>
              </a:rPr>
              <a:t>The more we get together the happier we’ll be. </a:t>
            </a:r>
            <a:r>
              <a:rPr lang="en-US" sz="1200" b="0" i="0" kern="1200">
                <a:solidFill>
                  <a:schemeClr val="tx1"/>
                </a:solidFill>
                <a:effectLst/>
                <a:latin typeface="+mn-lt"/>
                <a:ea typeface="+mn-ea"/>
                <a:cs typeface="+mn-cs"/>
              </a:rPr>
              <a:t>​</a:t>
            </a:r>
            <a:br>
              <a:rPr lang="en-US" sz="1200" b="0" i="0" kern="1200">
                <a:effectLst/>
                <a:cs typeface="+mn-lt"/>
              </a:rPr>
            </a:br>
            <a:r>
              <a:rPr lang="en-US" sz="1200" b="0" i="1" u="none" strike="noStrike" kern="1200" err="1">
                <a:solidFill>
                  <a:schemeClr val="tx1"/>
                </a:solidFill>
                <a:effectLst/>
                <a:latin typeface="+mn-lt"/>
                <a:ea typeface="+mn-ea"/>
                <a:cs typeface="+mn-cs"/>
              </a:rPr>
              <a:t>'Cause</a:t>
            </a:r>
            <a:r>
              <a:rPr lang="en-US" sz="1200" b="0" i="1" u="none" strike="noStrike" kern="1200">
                <a:solidFill>
                  <a:schemeClr val="tx1"/>
                </a:solidFill>
                <a:effectLst/>
                <a:latin typeface="+mn-lt"/>
                <a:ea typeface="+mn-ea"/>
                <a:cs typeface="+mn-cs"/>
              </a:rPr>
              <a:t> your friends are my friends. </a:t>
            </a:r>
            <a:r>
              <a:rPr lang="en-US" sz="1200" b="0" i="0" kern="1200">
                <a:solidFill>
                  <a:schemeClr val="tx1"/>
                </a:solidFill>
                <a:effectLst/>
                <a:latin typeface="+mn-lt"/>
                <a:ea typeface="+mn-ea"/>
                <a:cs typeface="+mn-cs"/>
              </a:rPr>
              <a:t>​</a:t>
            </a:r>
            <a:br>
              <a:rPr lang="en-US" sz="1200" b="0" i="0" kern="1200">
                <a:effectLst/>
                <a:cs typeface="+mn-lt"/>
              </a:rPr>
            </a:br>
            <a:r>
              <a:rPr lang="en-US" sz="1200" b="0" i="1" u="none" strike="noStrike" kern="1200">
                <a:solidFill>
                  <a:schemeClr val="tx1"/>
                </a:solidFill>
                <a:effectLst/>
                <a:latin typeface="+mn-lt"/>
                <a:ea typeface="+mn-ea"/>
                <a:cs typeface="+mn-cs"/>
              </a:rPr>
              <a:t>And my friends are your friends. </a:t>
            </a:r>
            <a:r>
              <a:rPr lang="en-US" sz="1200" b="0" i="0" kern="1200">
                <a:solidFill>
                  <a:schemeClr val="tx1"/>
                </a:solidFill>
                <a:effectLst/>
                <a:latin typeface="+mn-lt"/>
                <a:ea typeface="+mn-ea"/>
                <a:cs typeface="+mn-cs"/>
              </a:rPr>
              <a:t>​</a:t>
            </a:r>
            <a:br>
              <a:rPr lang="en-US" sz="1200" b="0" i="0" kern="1200">
                <a:effectLst/>
                <a:cs typeface="+mn-lt"/>
              </a:rPr>
            </a:br>
            <a:r>
              <a:rPr lang="en-US" sz="1200" b="0" i="1" u="none" strike="noStrike" kern="1200">
                <a:solidFill>
                  <a:schemeClr val="tx1"/>
                </a:solidFill>
                <a:effectLst/>
                <a:latin typeface="+mn-lt"/>
                <a:ea typeface="+mn-ea"/>
                <a:cs typeface="+mn-cs"/>
              </a:rPr>
              <a:t>The more we get together the happier we’ll be.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fld id="{E5DEC5E6-542A-4973-838F-F10256119684}" type="slidenum">
              <a:rPr lang="en-US" smtClean="0"/>
              <a:t>11</a:t>
            </a:fld>
            <a:endParaRPr lang="en-US"/>
          </a:p>
        </p:txBody>
      </p:sp>
    </p:spTree>
    <p:extLst>
      <p:ext uri="{BB962C8B-B14F-4D97-AF65-F5344CB8AC3E}">
        <p14:creationId xmlns:p14="http://schemas.microsoft.com/office/powerpoint/2010/main" val="1798178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Thank</a:t>
            </a:r>
            <a:r>
              <a:rPr lang="en-US"/>
              <a:t> you so much for being here with us today. The library has so much to offer, and it's all free! Workshops like these are part of our library’s mission. </a:t>
            </a:r>
            <a:endParaRPr lang="en-US">
              <a:ea typeface="Calibri" panose="020F0502020204030204"/>
              <a:cs typeface="Calibri" panose="020F0502020204030204"/>
            </a:endParaRPr>
          </a:p>
          <a:p>
            <a:r>
              <a:rPr lang="en-US"/>
              <a:t>We have many free family programs and events for all ages, with songs, rhymes, stories, and more. ​</a:t>
            </a:r>
            <a:endParaRPr lang="en-US">
              <a:ea typeface="Calibri" panose="020F0502020204030204"/>
              <a:cs typeface="Calibri" panose="020F0502020204030204"/>
            </a:endParaRPr>
          </a:p>
          <a:p>
            <a:endParaRPr lang="en-US">
              <a:cs typeface="Calibri"/>
            </a:endParaRPr>
          </a:p>
          <a:p>
            <a:r>
              <a:rPr lang="en-US">
                <a:cs typeface="Calibri"/>
              </a:rPr>
              <a:t>At any of our branches you can find: </a:t>
            </a:r>
            <a:endParaRPr lang="en-US">
              <a:ea typeface="Calibri"/>
              <a:cs typeface="Calibri"/>
            </a:endParaRPr>
          </a:p>
          <a:p>
            <a:pPr marL="171450" indent="-171450">
              <a:buFont typeface="Arial" panose="020B0604020202020204" pitchFamily="34" charset="0"/>
              <a:buChar char="•"/>
            </a:pPr>
            <a:r>
              <a:rPr lang="en-US">
                <a:cs typeface="Calibri"/>
              </a:rPr>
              <a:t>Books</a:t>
            </a:r>
            <a:endParaRPr lang="en-US">
              <a:ea typeface="Calibri"/>
              <a:cs typeface="Calibri"/>
            </a:endParaRPr>
          </a:p>
          <a:p>
            <a:pPr marL="171450" indent="-171450">
              <a:buFont typeface="Arial" panose="020B0604020202020204" pitchFamily="34" charset="0"/>
              <a:buChar char="•"/>
            </a:pPr>
            <a:r>
              <a:rPr lang="en-US">
                <a:cs typeface="Calibri"/>
              </a:rPr>
              <a:t>Friendly and helpful librarians</a:t>
            </a:r>
            <a:endParaRPr lang="en-US">
              <a:ea typeface="Calibri"/>
              <a:cs typeface="Calibri"/>
            </a:endParaRPr>
          </a:p>
          <a:p>
            <a:pPr marL="171450" indent="-171450">
              <a:buFont typeface="Arial" panose="020B0604020202020204" pitchFamily="34" charset="0"/>
              <a:buChar char="•"/>
            </a:pPr>
            <a:r>
              <a:rPr lang="en-US">
                <a:cs typeface="Calibri"/>
              </a:rPr>
              <a:t>Storytimes and other children's events</a:t>
            </a:r>
            <a:endParaRPr lang="en-US">
              <a:ea typeface="Calibri"/>
              <a:cs typeface="Calibri"/>
            </a:endParaRPr>
          </a:p>
          <a:p>
            <a:pPr marL="171450" indent="-171450">
              <a:buFont typeface="Arial" panose="020B0604020202020204" pitchFamily="34" charset="0"/>
              <a:buChar char="•"/>
            </a:pPr>
            <a:r>
              <a:rPr lang="en-US">
                <a:cs typeface="Calibri"/>
              </a:rPr>
              <a:t>Adult programs</a:t>
            </a:r>
            <a:endParaRPr lang="en-US">
              <a:ea typeface="Calibri"/>
              <a:cs typeface="Calibri"/>
            </a:endParaRPr>
          </a:p>
          <a:p>
            <a:pPr marL="171450" indent="-171450">
              <a:buFont typeface="Arial" panose="020B0604020202020204" pitchFamily="34" charset="0"/>
              <a:buChar char="•"/>
            </a:pPr>
            <a:r>
              <a:rPr lang="en-US">
                <a:cs typeface="Calibri"/>
              </a:rPr>
              <a:t>Computers and Launchpad tablets</a:t>
            </a:r>
            <a:endParaRPr lang="en-US">
              <a:ea typeface="Calibri"/>
              <a:cs typeface="Calibri"/>
            </a:endParaRPr>
          </a:p>
          <a:p>
            <a:pPr marL="171450" indent="-171450">
              <a:buFont typeface="Arial" panose="020B0604020202020204" pitchFamily="34" charset="0"/>
              <a:buChar char="•"/>
            </a:pPr>
            <a:r>
              <a:rPr lang="en-US">
                <a:cs typeface="Calibri"/>
              </a:rPr>
              <a:t>Other families </a:t>
            </a:r>
            <a:endParaRPr lang="en-US">
              <a:ea typeface="Calibri"/>
              <a:cs typeface="Calibri"/>
            </a:endParaRPr>
          </a:p>
          <a:p>
            <a:pPr marL="171450" indent="-171450">
              <a:buFont typeface="Arial" panose="020B0604020202020204" pitchFamily="34" charset="0"/>
              <a:buChar char="•"/>
            </a:pPr>
            <a:r>
              <a:rPr lang="en-US">
                <a:cs typeface="Calibri"/>
              </a:rPr>
              <a:t>New friends</a:t>
            </a:r>
            <a:endParaRPr lang="en-US">
              <a:ea typeface="Calibri"/>
              <a:cs typeface="Calibri"/>
            </a:endParaRPr>
          </a:p>
          <a:p>
            <a:endParaRPr lang="en-US">
              <a:cs typeface="Calibri"/>
            </a:endParaRPr>
          </a:p>
          <a:p>
            <a:r>
              <a:rPr lang="en-US"/>
              <a:t>Make visiting the library part of your weekly routine. Library staff are happy to help you find what you are looking for. That is our job! </a:t>
            </a:r>
            <a:endParaRPr lang="en-US">
              <a:cs typeface="Calibri"/>
            </a:endParaRPr>
          </a:p>
          <a:p>
            <a:endParaRPr lang="en-US"/>
          </a:p>
          <a:p>
            <a:r>
              <a:rPr lang="en-US"/>
              <a:t>When you and your baby are ready, we’d love to see you again at these programs. They are a great way to find new ways to play with your baby and also to meet other new parents. We love seeing families playing here together. ​</a:t>
            </a:r>
            <a:endParaRPr lang="en-US">
              <a:cs typeface="Calibri"/>
            </a:endParaRPr>
          </a:p>
          <a:p>
            <a:endParaRPr lang="en-US"/>
          </a:p>
          <a:p>
            <a:r>
              <a:rPr lang="en-US"/>
              <a:t>Plus, anyone can get a library card and borrow books, movies, music, and more! And it is all for free. ​You can explore all the resources MCPL has to offer babies, toddlers, preschoolers, and their caregivers on our website. </a:t>
            </a: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E5DEC5E6-542A-4973-838F-F10256119684}" type="slidenum">
              <a:rPr lang="en-US" smtClean="0"/>
              <a:t>12</a:t>
            </a:fld>
            <a:endParaRPr lang="en-US"/>
          </a:p>
        </p:txBody>
      </p:sp>
    </p:spTree>
    <p:extLst>
      <p:ext uri="{BB962C8B-B14F-4D97-AF65-F5344CB8AC3E}">
        <p14:creationId xmlns:p14="http://schemas.microsoft.com/office/powerpoint/2010/main" val="313718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ea typeface="Calibri"/>
                <a:cs typeface="Calibri"/>
              </a:rPr>
              <a:t>Does</a:t>
            </a:r>
            <a:r>
              <a:rPr lang="en-US" sz="1200" b="0" i="0" u="none" strike="noStrike" kern="1200">
                <a:solidFill>
                  <a:schemeClr val="tx1"/>
                </a:solidFill>
                <a:effectLst/>
                <a:latin typeface="+mn-lt"/>
                <a:ea typeface="+mn-ea"/>
                <a:cs typeface="+mn-cs"/>
              </a:rPr>
              <a:t> anyone have a question about anything we have done or discussed today? ​I hope it has been fun and helpful. ​</a:t>
            </a:r>
            <a:r>
              <a:rPr lang="en-US" sz="1200" b="0" i="0" kern="1200">
                <a:solidFill>
                  <a:schemeClr val="tx1"/>
                </a:solidFill>
                <a:effectLst/>
                <a:latin typeface="+mn-lt"/>
                <a:ea typeface="+mn-ea"/>
                <a:cs typeface="+mn-cs"/>
              </a:rPr>
              <a:t>​</a:t>
            </a:r>
            <a:endParaRPr lang="en-US">
              <a:ea typeface="Calibri" panose="020F0502020204030204"/>
              <a:cs typeface="Calibri" panose="020F0502020204030204"/>
            </a:endParaRPr>
          </a:p>
          <a:p>
            <a:pPr rtl="0" fontAlgn="base"/>
            <a:r>
              <a:rPr lang="en-GB"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Hatchlings was created especially for expectant and new parents and their babies. </a:t>
            </a:r>
            <a:r>
              <a:rPr lang="en-US" sz="1200" b="0" i="0" kern="1200">
                <a:solidFill>
                  <a:schemeClr val="tx1"/>
                </a:solidFill>
                <a:effectLst/>
                <a:latin typeface="+mn-lt"/>
                <a:ea typeface="+mn-ea"/>
                <a:cs typeface="+mn-cs"/>
              </a:rPr>
              <a:t>​</a:t>
            </a:r>
          </a:p>
          <a:p>
            <a:pPr rtl="0" fontAlgn="base"/>
            <a:r>
              <a:rPr lang="en-GB"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It’s been a pleasure getting to know you and your babies over the past three weeks. We look forward to watching your family grow at the library. </a:t>
            </a:r>
            <a:r>
              <a:rPr lang="en-US" sz="1200" b="0" i="0" kern="1200">
                <a:solidFill>
                  <a:schemeClr val="tx1"/>
                </a:solidFill>
                <a:effectLst/>
                <a:latin typeface="+mn-lt"/>
                <a:ea typeface="+mn-ea"/>
                <a:cs typeface="+mn-cs"/>
              </a:rPr>
              <a:t>​</a:t>
            </a:r>
          </a:p>
          <a:p>
            <a:pPr rtl="0" fontAlgn="base"/>
            <a:r>
              <a:rPr lang="en-GB"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Before you leave, please: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Take your kits home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Get a library card, if you don’t already have one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Ask about other programs for you and baby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Thank you again for attending our Hatchlings Parent Workshops.​</a:t>
            </a:r>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E5DEC5E6-542A-4973-838F-F10256119684}" type="slidenum">
              <a:rPr lang="en-US" smtClean="0"/>
              <a:t>13</a:t>
            </a:fld>
            <a:endParaRPr lang="en-US"/>
          </a:p>
        </p:txBody>
      </p:sp>
    </p:spTree>
    <p:extLst>
      <p:ext uri="{BB962C8B-B14F-4D97-AF65-F5344CB8AC3E}">
        <p14:creationId xmlns:p14="http://schemas.microsoft.com/office/powerpoint/2010/main" val="43321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a:t>
            </a:r>
            <a:r>
              <a:rPr lang="en-US" sz="1200">
                <a:effectLst/>
                <a:latin typeface="+mn-lt"/>
                <a:ea typeface="Calibri"/>
                <a:cs typeface="Calibri"/>
              </a:rPr>
              <a:t>! We are so glad you could make it to Montgomery County Public Libraries: Hatchlings Parent Workshop here at the</a:t>
            </a:r>
            <a:r>
              <a:rPr lang="en-US" sz="1200" b="1">
                <a:effectLst/>
                <a:latin typeface="+mn-lt"/>
                <a:ea typeface="Calibri"/>
                <a:cs typeface="Calibri"/>
              </a:rPr>
              <a:t> </a:t>
            </a:r>
            <a:r>
              <a:rPr lang="en-US" b="1">
                <a:ea typeface="Calibri"/>
                <a:cs typeface="Calibri"/>
              </a:rPr>
              <a:t>[enter branch]</a:t>
            </a:r>
            <a:r>
              <a:rPr lang="en-US">
                <a:ea typeface="Calibri"/>
                <a:cs typeface="Calibri"/>
              </a:rPr>
              <a:t>!</a:t>
            </a:r>
            <a:r>
              <a:rPr lang="en-US" sz="1200">
                <a:effectLst/>
                <a:latin typeface="+mn-lt"/>
                <a:ea typeface="Calibri"/>
                <a:cs typeface="Calibri"/>
              </a:rPr>
              <a:t>  </a:t>
            </a:r>
            <a:endParaRPr lang="en-US">
              <a:ea typeface="Calibri"/>
              <a:cs typeface="Calibri"/>
            </a:endParaRPr>
          </a:p>
          <a:p>
            <a:pPr marL="0" marR="0"/>
            <a:r>
              <a:rPr lang="en-US" sz="1200">
                <a:effectLst/>
                <a:latin typeface="+mn-lt"/>
                <a:ea typeface="Calibri"/>
                <a:cs typeface="Calibri"/>
              </a:rPr>
              <a:t> </a:t>
            </a:r>
          </a:p>
          <a:p>
            <a:r>
              <a:rPr lang="en-US" sz="1200">
                <a:effectLst/>
                <a:latin typeface="+mn-lt"/>
                <a:ea typeface="Calibri"/>
                <a:cs typeface="Calibri"/>
              </a:rPr>
              <a:t>Before we get started, if you haven't</a:t>
            </a:r>
            <a:r>
              <a:rPr lang="en-US">
                <a:latin typeface="+mn-lt"/>
                <a:ea typeface="Calibri"/>
                <a:cs typeface="Calibri"/>
              </a:rPr>
              <a:t> signed in </a:t>
            </a:r>
            <a:r>
              <a:rPr lang="en-US" sz="1200">
                <a:effectLst/>
                <a:latin typeface="+mn-lt"/>
                <a:ea typeface="Calibri"/>
                <a:cs typeface="Calibri"/>
              </a:rPr>
              <a:t>already, we ask that you please sign-in, make a name tag, and grab a tote bag—one per family.</a:t>
            </a:r>
            <a:r>
              <a:rPr lang="en-US" sz="1200" b="1">
                <a:effectLst/>
                <a:latin typeface="+mn-lt"/>
                <a:ea typeface="Calibri"/>
                <a:cs typeface="Calibri"/>
              </a:rPr>
              <a:t> [If a family has multiples—reach out to us for an additional tote]</a:t>
            </a:r>
            <a:r>
              <a:rPr lang="en-US" sz="1200">
                <a:effectLst/>
                <a:latin typeface="+mn-lt"/>
                <a:ea typeface="Calibri"/>
                <a:cs typeface="Calibri"/>
              </a:rPr>
              <a:t>.</a:t>
            </a:r>
            <a:r>
              <a:rPr lang="en-US"/>
              <a:t> Since we</a:t>
            </a:r>
            <a:r>
              <a:rPr lang="en-US">
                <a:effectLst/>
              </a:rPr>
              <a:t> will be using the materials in your tote bag for all three workshops, we will</a:t>
            </a:r>
            <a:r>
              <a:rPr lang="en-US"/>
              <a:t> collect</a:t>
            </a:r>
            <a:r>
              <a:rPr lang="en-US">
                <a:effectLst/>
              </a:rPr>
              <a:t> them at the end of each session</a:t>
            </a:r>
            <a:r>
              <a:rPr lang="en-US"/>
              <a:t>. Please </a:t>
            </a:r>
            <a:r>
              <a:rPr lang="en-US">
                <a:effectLst/>
              </a:rPr>
              <a:t>label </a:t>
            </a:r>
            <a:r>
              <a:rPr lang="en-US"/>
              <a:t>your bag </a:t>
            </a:r>
            <a:r>
              <a:rPr lang="en-US">
                <a:effectLst/>
              </a:rPr>
              <a:t>with your name</a:t>
            </a:r>
            <a:r>
              <a:rPr lang="en-US"/>
              <a:t>, so we can give you the same bag back for each session</a:t>
            </a:r>
            <a:r>
              <a:rPr lang="en-US">
                <a:effectLst/>
              </a:rPr>
              <a:t>.</a:t>
            </a:r>
            <a:r>
              <a:rPr lang="en-US">
                <a:latin typeface="+mn-lt"/>
                <a:ea typeface="Calibri"/>
                <a:cs typeface="Calibri"/>
              </a:rPr>
              <a:t> </a:t>
            </a:r>
            <a:r>
              <a:rPr lang="en-US" sz="1200">
                <a:effectLst/>
                <a:latin typeface="+mn-lt"/>
                <a:ea typeface="Calibri"/>
                <a:cs typeface="Calibri"/>
              </a:rPr>
              <a:t>You will be able to take the bags home at the end of session 3.  </a:t>
            </a:r>
          </a:p>
          <a:p>
            <a:pPr marL="0" marR="0"/>
            <a:r>
              <a:rPr lang="en-US" sz="1200">
                <a:effectLst/>
                <a:latin typeface="+mn-lt"/>
                <a:ea typeface="Calibri"/>
                <a:cs typeface="Calibri"/>
              </a:rPr>
              <a:t> </a:t>
            </a:r>
          </a:p>
          <a:p>
            <a:pPr marL="0" marR="0"/>
            <a:r>
              <a:rPr lang="en-US" sz="1200">
                <a:effectLst/>
                <a:latin typeface="+mn-lt"/>
                <a:ea typeface="Calibri"/>
                <a:cs typeface="Calibri"/>
              </a:rPr>
              <a:t>If you have any questions, we’ll be happy to try to answer them for you. Then, find a seat in the circle. Make yourselves comfortable.  </a:t>
            </a:r>
          </a:p>
          <a:p>
            <a:pPr marL="0" marR="0"/>
            <a:r>
              <a:rPr lang="en-US" sz="1200">
                <a:effectLst/>
                <a:latin typeface="+mn-lt"/>
                <a:ea typeface="Calibri"/>
                <a:cs typeface="Calibri"/>
              </a:rPr>
              <a:t> </a:t>
            </a:r>
          </a:p>
          <a:p>
            <a:pPr rtl="0" fontAlgn="base"/>
            <a:r>
              <a:rPr lang="en-US" sz="1200" b="0" i="0" u="none" strike="noStrike" kern="1200">
                <a:solidFill>
                  <a:schemeClr val="tx1"/>
                </a:solidFill>
                <a:effectLst/>
                <a:latin typeface="+mn-lt"/>
                <a:ea typeface="+mn-ea"/>
                <a:cs typeface="+mn-cs"/>
              </a:rPr>
              <a:t>Y</a:t>
            </a:r>
            <a:r>
              <a:rPr lang="en-US" sz="1200" b="0" i="0" u="none" kern="1200">
                <a:solidFill>
                  <a:schemeClr val="tx1"/>
                </a:solidFill>
                <a:effectLst/>
                <a:latin typeface="+mn-lt"/>
                <a:ea typeface="+mn-ea"/>
                <a:cs typeface="+mn-cs"/>
              </a:rPr>
              <a:t>ou are here for Session 3, where we will learn about building a routine with baby. This workshop has been adapted from the "Mother Goose on the Loose: Hatchlings" program, created by Dr. Betsy Diamant-Cohen. ​</a:t>
            </a:r>
            <a:endParaRPr lang="en-US" sz="1200" b="0" i="0" u="none"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r>
              <a:rPr lang="en-US" sz="1200">
                <a:effectLst/>
                <a:latin typeface="+mn-lt"/>
                <a:ea typeface="Calibri"/>
                <a:cs typeface="Calibri"/>
              </a:rPr>
              <a:t> </a:t>
            </a:r>
          </a:p>
          <a:p>
            <a:pPr marL="0" marR="0"/>
            <a:r>
              <a:rPr lang="en-US" sz="1200">
                <a:effectLst/>
                <a:latin typeface="+mn-lt"/>
                <a:ea typeface="Calibri"/>
                <a:cs typeface="Calibri"/>
              </a:rPr>
              <a:t>As you can see </a:t>
            </a:r>
            <a:r>
              <a:rPr lang="en-US" sz="1200" b="1">
                <a:effectLst/>
                <a:latin typeface="+mn-lt"/>
                <a:ea typeface="Calibri"/>
                <a:cs typeface="Calibri"/>
              </a:rPr>
              <a:t>[look around]</a:t>
            </a:r>
            <a:r>
              <a:rPr lang="en-US" sz="1200">
                <a:effectLst/>
                <a:latin typeface="+mn-lt"/>
                <a:ea typeface="Calibri"/>
                <a:cs typeface="Calibri"/>
              </a:rPr>
              <a:t> this workshop is specifically targeted toward expectant parents and new parents. It is our hope that through these three workshops that you will leave feeling confident about how you can support your baby's growth and development from birth and beyond.   </a:t>
            </a:r>
          </a:p>
          <a:p>
            <a:pPr marL="0" marR="0"/>
            <a:r>
              <a:rPr lang="en-US" sz="1200">
                <a:effectLst/>
                <a:latin typeface="+mn-lt"/>
                <a:ea typeface="Calibri"/>
                <a:cs typeface="Calibri"/>
              </a:rPr>
              <a:t> </a:t>
            </a:r>
          </a:p>
          <a:p>
            <a:pPr marL="0" marR="0"/>
            <a:r>
              <a:rPr lang="en-US" sz="1200" b="1">
                <a:effectLst/>
                <a:latin typeface="+mn-lt"/>
                <a:ea typeface="Calibri"/>
                <a:cs typeface="Calibri"/>
              </a:rPr>
              <a:t>[Staff Introductions]</a:t>
            </a:r>
            <a:r>
              <a:rPr lang="en-US" sz="1200">
                <a:effectLst/>
                <a:latin typeface="+mn-lt"/>
                <a:ea typeface="Calibri"/>
                <a:cs typeface="Calibri"/>
              </a:rPr>
              <a:t> </a:t>
            </a:r>
          </a:p>
          <a:p>
            <a:pPr marL="0" marR="0"/>
            <a:r>
              <a:rPr lang="en-US" sz="1200">
                <a:effectLst/>
                <a:latin typeface="+mn-lt"/>
                <a:ea typeface="Calibri"/>
                <a:cs typeface="Calibri"/>
              </a:rPr>
              <a:t> </a:t>
            </a:r>
          </a:p>
          <a:p>
            <a:pPr marL="0" marR="0"/>
            <a:r>
              <a:rPr lang="en-US" sz="1200">
                <a:effectLst/>
                <a:latin typeface="+mn-lt"/>
                <a:ea typeface="Calibri"/>
                <a:cs typeface="Calibri"/>
              </a:rPr>
              <a:t>If you are comfortable doing so, let’s go around and you can introduce yourselves and say something about yourself.  </a:t>
            </a:r>
            <a:r>
              <a:rPr lang="en-US" sz="1200" b="1">
                <a:effectLst/>
                <a:latin typeface="+mn-lt"/>
                <a:ea typeface="Calibri"/>
                <a:cs typeface="Calibri"/>
              </a:rPr>
              <a:t>[If possible, then greet each person by name!]</a:t>
            </a:r>
            <a:r>
              <a:rPr lang="en-US" sz="1200">
                <a:effectLst/>
                <a:latin typeface="+mn-lt"/>
                <a:ea typeface="Calibri"/>
                <a:cs typeface="Calibri"/>
              </a:rPr>
              <a:t>  </a:t>
            </a:r>
          </a:p>
          <a:p>
            <a:pPr marL="0" marR="0"/>
            <a:r>
              <a:rPr lang="en-US" sz="1200">
                <a:effectLst/>
                <a:latin typeface="+mn-lt"/>
                <a:ea typeface="Calibri"/>
                <a:cs typeface="Calibri"/>
              </a:rPr>
              <a:t> </a:t>
            </a:r>
          </a:p>
          <a:p>
            <a:pPr marL="0" marR="0"/>
            <a:r>
              <a:rPr lang="en-US" sz="1200">
                <a:effectLst/>
                <a:latin typeface="+mn-lt"/>
                <a:ea typeface="Calibri"/>
                <a:cs typeface="Calibri"/>
              </a:rPr>
              <a:t>Before we dive in any further, let's go over a few guidelines for getting the most out of this workshop.  </a:t>
            </a:r>
          </a:p>
          <a:p>
            <a:pPr marL="0" marR="0"/>
            <a:r>
              <a:rPr lang="en-US" sz="1200">
                <a:effectLst/>
                <a:latin typeface="+mn-lt"/>
                <a:ea typeface="Calibri"/>
                <a:cs typeface="Calibri"/>
              </a:rPr>
              <a:t> </a:t>
            </a:r>
          </a:p>
          <a:p>
            <a:pPr marL="0" marR="0"/>
            <a:r>
              <a:rPr lang="en-US" sz="1200">
                <a:effectLst/>
                <a:latin typeface="+mn-lt"/>
                <a:ea typeface="Calibri"/>
                <a:cs typeface="Calibri"/>
              </a:rPr>
              <a:t>-For those of you with newborns or young children with you here today, the "</a:t>
            </a:r>
            <a:r>
              <a:rPr lang="en-US" sz="1200" i="1">
                <a:effectLst/>
                <a:latin typeface="+mn-lt"/>
                <a:ea typeface="Calibri"/>
                <a:cs typeface="Calibri"/>
              </a:rPr>
              <a:t>unexpected is expected.</a:t>
            </a:r>
            <a:r>
              <a:rPr lang="en-US" sz="1200">
                <a:effectLst/>
                <a:latin typeface="+mn-lt"/>
                <a:ea typeface="Calibri"/>
                <a:cs typeface="Calibri"/>
              </a:rPr>
              <a:t>" If your little ones cry or need something, it's OK. They will wiggle and make baby noises, and that's just fine. But, if they are crying loudly or becoming distracting, please feel free to step out of the room, and come back in when they are calmer. Sometimes, it is easier to calm baby down without the crowd. Feel free to take a break, leave the room, and rejoin us when you are ready.  </a:t>
            </a:r>
          </a:p>
          <a:p>
            <a:pPr marL="0" marR="0"/>
            <a:r>
              <a:rPr lang="en-US" sz="1200">
                <a:effectLst/>
                <a:latin typeface="+mn-lt"/>
                <a:ea typeface="Calibri"/>
                <a:cs typeface="Calibri"/>
              </a:rPr>
              <a:t> </a:t>
            </a:r>
          </a:p>
          <a:p>
            <a:pPr marL="0" marR="0"/>
            <a:r>
              <a:rPr lang="en-US" sz="1200">
                <a:effectLst/>
                <a:latin typeface="+mn-lt"/>
                <a:ea typeface="Calibri"/>
                <a:cs typeface="Calibri"/>
              </a:rPr>
              <a:t>-</a:t>
            </a:r>
            <a:r>
              <a:rPr lang="en-US" sz="1200" i="1">
                <a:effectLst/>
                <a:latin typeface="+mn-lt"/>
                <a:ea typeface="Calibri"/>
                <a:cs typeface="Calibri"/>
              </a:rPr>
              <a:t>Respect baby's rest. </a:t>
            </a:r>
            <a:r>
              <a:rPr lang="en-US"/>
              <a:t>This workshop is for you, so if your baby is sleeping, don’t wake them up! Babies need their sleep. We’re going to share different activities that you will be able to use at home to help with your baby’s healthy development. So please sing along and participate; you’ll have plenty of time to share the activities with your baby later.</a:t>
            </a:r>
            <a:endParaRPr lang="en-US">
              <a:ea typeface="Calibri"/>
              <a:cs typeface="Calibri"/>
            </a:endParaRPr>
          </a:p>
          <a:p>
            <a:pPr marL="0" marR="0"/>
            <a:r>
              <a:rPr lang="en-US" sz="1200">
                <a:effectLst/>
                <a:latin typeface="+mn-lt"/>
                <a:ea typeface="Calibri"/>
                <a:cs typeface="Calibri"/>
              </a:rPr>
              <a:t> </a:t>
            </a:r>
          </a:p>
          <a:p>
            <a:pPr marL="0" marR="0"/>
            <a:r>
              <a:rPr lang="en-US" sz="1200">
                <a:effectLst/>
                <a:latin typeface="+mn-lt"/>
                <a:ea typeface="Calibri"/>
                <a:cs typeface="Calibri"/>
              </a:rPr>
              <a:t>-</a:t>
            </a:r>
            <a:r>
              <a:rPr lang="en-US" sz="1200" i="1">
                <a:effectLst/>
                <a:latin typeface="+mn-lt"/>
                <a:ea typeface="Calibri"/>
                <a:cs typeface="Calibri"/>
              </a:rPr>
              <a:t>Hands on exploration: </a:t>
            </a:r>
            <a:r>
              <a:rPr lang="en-US" sz="1200">
                <a:effectLst/>
                <a:latin typeface="+mn-lt"/>
                <a:ea typeface="Calibri"/>
                <a:cs typeface="Calibri"/>
              </a:rPr>
              <a:t> By coming here today to learn everyday simple things that you can do to support your baby's brain development, you are giving your child a big head start, right from the beginning!  </a:t>
            </a:r>
          </a:p>
          <a:p>
            <a:pPr marL="0" marR="0"/>
            <a:r>
              <a:rPr lang="en-US" sz="1200">
                <a:effectLst/>
                <a:latin typeface="+mn-lt"/>
                <a:ea typeface="Calibri"/>
                <a:cs typeface="Calibri"/>
              </a:rPr>
              <a:t> </a:t>
            </a:r>
          </a:p>
          <a:p>
            <a:r>
              <a:rPr lang="en-US" sz="1200">
                <a:effectLst/>
                <a:latin typeface="+mn-lt"/>
                <a:ea typeface="Calibri"/>
                <a:cs typeface="Calibri"/>
              </a:rPr>
              <a:t>-</a:t>
            </a:r>
            <a:r>
              <a:rPr lang="en-US" sz="1200" i="1">
                <a:effectLst/>
                <a:latin typeface="+mn-lt"/>
                <a:ea typeface="Calibri"/>
                <a:cs typeface="Calibri"/>
              </a:rPr>
              <a:t>Stay engaged.</a:t>
            </a:r>
            <a:r>
              <a:rPr lang="en-US" sz="1200">
                <a:effectLst/>
                <a:latin typeface="+mn-lt"/>
                <a:ea typeface="Calibri"/>
                <a:cs typeface="Calibri"/>
              </a:rPr>
              <a:t> We ask that you silence your phones during this workshop. In-fact, MCPL has a no photography or videography policy. We do not allow photos, audio, videos, recording or streaming of any kind to be taken inside the library, </a:t>
            </a:r>
            <a:r>
              <a:rPr lang="en-US"/>
              <a:t>so please turn off your </a:t>
            </a:r>
            <a:r>
              <a:rPr lang="en-US">
                <a:effectLst/>
              </a:rPr>
              <a:t>phones </a:t>
            </a:r>
            <a:r>
              <a:rPr lang="en-US"/>
              <a:t>for the duration of the workshop.</a:t>
            </a:r>
            <a:r>
              <a:rPr lang="en-US" sz="1200">
                <a:effectLst/>
                <a:latin typeface="+mn-lt"/>
                <a:ea typeface="Calibri"/>
                <a:cs typeface="Calibri"/>
              </a:rPr>
              <a:t> </a:t>
            </a:r>
          </a:p>
          <a:p>
            <a:pPr marL="0" marR="0"/>
            <a:r>
              <a:rPr lang="en-US" sz="1200">
                <a:effectLst/>
                <a:latin typeface="+mn-lt"/>
                <a:ea typeface="Calibri"/>
                <a:cs typeface="Calibri"/>
              </a:rPr>
              <a:t> </a:t>
            </a:r>
          </a:p>
          <a:p>
            <a:pPr marL="0" marR="0"/>
            <a:r>
              <a:rPr lang="en-US" sz="1200">
                <a:effectLst/>
                <a:latin typeface="+mn-lt"/>
                <a:ea typeface="Calibri"/>
                <a:cs typeface="Calibri"/>
              </a:rPr>
              <a:t>Now that we've gone over the guidelines, let’s start off with a song – you will see that we are going to be doing a lot of that over the next hour or so! You will receive a copy of these slides at the end of each session along with the song book you will find in your tote.  </a:t>
            </a:r>
          </a:p>
          <a:p>
            <a:pPr marL="0" marR="0"/>
            <a:r>
              <a:rPr lang="en-US" sz="1200">
                <a:effectLst/>
                <a:latin typeface="+mn-lt"/>
                <a:ea typeface="Calibri"/>
                <a:cs typeface="Calibri"/>
              </a:rPr>
              <a:t> </a:t>
            </a:r>
          </a:p>
          <a:p>
            <a:pPr marL="0" marR="0"/>
            <a:r>
              <a:rPr lang="en-US" sz="1200" b="1">
                <a:effectLst/>
                <a:latin typeface="+mn-lt"/>
                <a:ea typeface="Calibri"/>
                <a:cs typeface="Calibri"/>
              </a:rPr>
              <a:t>[Suggested song: you may use a different hello or welcoming song]</a:t>
            </a:r>
            <a:endParaRPr lang="en-US" sz="1200">
              <a:effectLst/>
              <a:latin typeface="+mn-lt"/>
              <a:ea typeface="Calibri"/>
              <a:cs typeface="Calibri"/>
            </a:endParaRPr>
          </a:p>
          <a:p>
            <a:pPr marL="0" marR="0"/>
            <a:r>
              <a:rPr lang="en-US" sz="1200">
                <a:effectLst/>
                <a:latin typeface="+mn-lt"/>
                <a:ea typeface="Calibri"/>
                <a:cs typeface="Calibri"/>
              </a:rPr>
              <a:t> </a:t>
            </a:r>
          </a:p>
          <a:p>
            <a:pPr marL="0" marR="0"/>
            <a:r>
              <a:rPr lang="en-US" sz="1200" i="1" u="sng">
                <a:effectLst/>
                <a:latin typeface="+mn-lt"/>
                <a:ea typeface="Calibri"/>
                <a:cs typeface="Calibri"/>
              </a:rPr>
              <a:t>WELL HELLO EVERYBODY </a:t>
            </a:r>
            <a:endParaRPr lang="en-US" sz="1200">
              <a:effectLst/>
              <a:latin typeface="+mn-lt"/>
              <a:ea typeface="Calibri"/>
              <a:cs typeface="Calibri"/>
            </a:endParaRPr>
          </a:p>
          <a:p>
            <a:pPr marL="0" marR="0"/>
            <a:r>
              <a:rPr lang="en-US" sz="1200" i="1">
                <a:effectLst/>
                <a:latin typeface="+mn-lt"/>
                <a:ea typeface="Calibri"/>
                <a:cs typeface="Calibri"/>
              </a:rPr>
              <a:t>Well hello everybody, yes indeed, </a:t>
            </a:r>
            <a:endParaRPr lang="en-US" sz="1200">
              <a:effectLst/>
              <a:latin typeface="+mn-lt"/>
              <a:ea typeface="Calibri"/>
              <a:cs typeface="Calibri"/>
            </a:endParaRPr>
          </a:p>
          <a:p>
            <a:pPr marL="0" marR="0"/>
            <a:r>
              <a:rPr lang="en-US" sz="1200" i="1">
                <a:effectLst/>
                <a:latin typeface="+mn-lt"/>
                <a:ea typeface="Calibri"/>
                <a:cs typeface="Calibri"/>
              </a:rPr>
              <a:t>Yes indeed, yes indeed.  </a:t>
            </a:r>
            <a:endParaRPr lang="en-US" sz="1200">
              <a:effectLst/>
              <a:latin typeface="+mn-lt"/>
              <a:ea typeface="Calibri"/>
              <a:cs typeface="Calibri"/>
            </a:endParaRPr>
          </a:p>
          <a:p>
            <a:pPr marL="0" marR="0"/>
            <a:r>
              <a:rPr lang="en-US" sz="1200" i="1">
                <a:effectLst/>
                <a:latin typeface="+mn-lt"/>
                <a:ea typeface="Calibri"/>
                <a:cs typeface="Calibri"/>
              </a:rPr>
              <a:t>Well hello everybody, yes indeed, </a:t>
            </a:r>
            <a:endParaRPr lang="en-US" sz="1200">
              <a:effectLst/>
              <a:latin typeface="+mn-lt"/>
              <a:ea typeface="Calibri"/>
              <a:cs typeface="Calibri"/>
            </a:endParaRPr>
          </a:p>
          <a:p>
            <a:r>
              <a:rPr lang="en-US" sz="1200" i="1">
                <a:effectLst/>
                <a:latin typeface="+mn-lt"/>
                <a:ea typeface="Calibri"/>
                <a:cs typeface="Calibri"/>
              </a:rPr>
              <a:t>Yes indeed</a:t>
            </a:r>
            <a:r>
              <a:rPr lang="en-US" i="1">
                <a:latin typeface="+mn-lt"/>
                <a:ea typeface="Calibri"/>
                <a:cs typeface="Calibri"/>
              </a:rPr>
              <a:t>, my baby.</a:t>
            </a:r>
            <a:endParaRPr lang="en-US" sz="1200">
              <a:effectLst/>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fld id="{E5DEC5E6-542A-4973-838F-F10256119684}" type="slidenum">
              <a:rPr lang="en-US" smtClean="0"/>
              <a:t>2</a:t>
            </a:fld>
            <a:endParaRPr lang="en-US"/>
          </a:p>
        </p:txBody>
      </p:sp>
    </p:spTree>
    <p:extLst>
      <p:ext uri="{BB962C8B-B14F-4D97-AF65-F5344CB8AC3E}">
        <p14:creationId xmlns:p14="http://schemas.microsoft.com/office/powerpoint/2010/main" val="157373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200" b="0" i="0" u="none" strike="noStrike" kern="1200">
                <a:solidFill>
                  <a:schemeClr val="tx1"/>
                </a:solidFill>
                <a:effectLst/>
                <a:latin typeface="+mn-lt"/>
                <a:ea typeface="+mn-ea"/>
                <a:cs typeface="+mn-cs"/>
              </a:rPr>
              <a:t>We have several learning objectives for this session. </a:t>
            </a:r>
            <a:r>
              <a:rPr lang="en-US" sz="1200" b="0" i="0" kern="1200">
                <a:solidFill>
                  <a:schemeClr val="tx1"/>
                </a:solidFill>
                <a:effectLst/>
                <a:latin typeface="+mn-lt"/>
                <a:ea typeface="+mn-ea"/>
                <a:cs typeface="+mn-cs"/>
              </a:rPr>
              <a:t>​</a:t>
            </a:r>
            <a:endParaRPr lang="en-US">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u="none" strike="noStrike" kern="1200">
                <a:solidFill>
                  <a:schemeClr val="tx1"/>
                </a:solidFill>
                <a:effectLst/>
                <a:latin typeface="+mn-lt"/>
                <a:ea typeface="+mn-ea"/>
                <a:cs typeface="+mn-cs"/>
              </a:rPr>
              <a:t>We're going to explore why routine is important to your baby.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u="none" strike="noStrike" kern="1200">
                <a:solidFill>
                  <a:schemeClr val="tx1"/>
                </a:solidFill>
                <a:effectLst/>
                <a:latin typeface="+mn-lt"/>
                <a:ea typeface="+mn-ea"/>
                <a:cs typeface="+mn-cs"/>
              </a:rPr>
              <a:t>We'll demonstrate the ways songs, rhymes, and poetry can help provide a framework for baby's day, when you use them consistently.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u="none" strike="noStrike" kern="1200">
                <a:solidFill>
                  <a:schemeClr val="tx1"/>
                </a:solidFill>
                <a:effectLst/>
                <a:latin typeface="+mn-lt"/>
                <a:ea typeface="+mn-ea"/>
                <a:cs typeface="+mn-cs"/>
              </a:rPr>
              <a:t>We'll talk about the idea that "Practice makes permanent."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u="none" strike="noStrike" kern="1200">
                <a:solidFill>
                  <a:schemeClr val="tx1"/>
                </a:solidFill>
                <a:effectLst/>
                <a:latin typeface="+mn-lt"/>
                <a:ea typeface="+mn-ea"/>
                <a:cs typeface="+mn-cs"/>
              </a:rPr>
              <a:t>Finally, we will talk about some different resources that are available to you and your family so that you can find all the support you need.</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fld id="{E5DEC5E6-542A-4973-838F-F10256119684}" type="slidenum">
              <a:rPr lang="en-US" smtClean="0"/>
              <a:t>3</a:t>
            </a:fld>
            <a:endParaRPr lang="en-US"/>
          </a:p>
        </p:txBody>
      </p:sp>
    </p:spTree>
    <p:extLst>
      <p:ext uri="{BB962C8B-B14F-4D97-AF65-F5344CB8AC3E}">
        <p14:creationId xmlns:p14="http://schemas.microsoft.com/office/powerpoint/2010/main" val="112925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200" b="0" i="0" u="none" strike="noStrike" kern="1200">
                <a:solidFill>
                  <a:schemeClr val="tx1"/>
                </a:solidFill>
                <a:effectLst/>
                <a:latin typeface="+mn-lt"/>
                <a:ea typeface="+mn-ea"/>
                <a:cs typeface="+mn-cs"/>
              </a:rPr>
              <a:t>Frame baby's day with songs and rhymes. Babies thrive on predictability and routine. Their little worlds are full of action and stimulation, but providing a consistent routine offers safety and security. </a:t>
            </a:r>
            <a:r>
              <a:rPr lang="en-US" sz="1200" b="0" i="0" kern="1200">
                <a:solidFill>
                  <a:schemeClr val="tx1"/>
                </a:solidFill>
                <a:effectLst/>
                <a:latin typeface="+mn-lt"/>
                <a:ea typeface="+mn-ea"/>
                <a:cs typeface="+mn-cs"/>
              </a:rPr>
              <a:t>​</a:t>
            </a:r>
            <a:endParaRPr lang="en-US">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Here are some ways you can frame baby's day with songs and rhymes. Use a song or rhyme at naptime, a different one at feeding time, and another one at bath time. Baby will come to recognize which activity each of those songs represents.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"Baby routines help promote happier parenting. Repetition helps both you and your baby adjust. Having a baby schedule gives you a plan; even if your day doesn’t go as expected. Plus, a routine gives you a sense of purpose. It also keeps you organized, especially when you’re feeling sleep-deprived and frazzled." (https://www.enfamil.com/articles/the-importance-of-baby-routines/)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These routines do not need to be on a rigid timetable, but should be familiar yet flexible! For example, during a growth spurt baby might veer a little bit from their established routine. They might need more sleep or wake up several times a night. But, always having a consistent song or rhyme for each activity will cue baby to what will come next.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Routines provide known patterns of predictability that lead to feelings of safety throughout baby’s day. Feeling safe allows them to be most receptive to new stimuli. The most routine parts of a day with baby tend to be: diaper changes, feeding/meal time, bath time, and bedtime. Familiarity with the typical pacing of a day helps your baby know what to expect, and that makes it easier to transition from one activity to the next. That’s why routines are useful and important. </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US" sz="1200" b="0" i="0" u="none" strike="noStrike" kern="1200">
                <a:solidFill>
                  <a:schemeClr val="tx1"/>
                </a:solidFill>
                <a:effectLst/>
                <a:latin typeface="+mn-lt"/>
                <a:ea typeface="+mn-ea"/>
                <a:cs typeface="+mn-cs"/>
              </a:rPr>
              <a:t>Diaper changes are the perfect opportunity for fun and enriching connections with baby </a:t>
            </a:r>
            <a:r>
              <a:rPr lang="en-US"/>
              <a:t>and an opportunity to</a:t>
            </a:r>
            <a:r>
              <a:rPr lang="en-US" sz="1200" b="0" i="0" u="none" strike="noStrike" kern="1200">
                <a:solidFill>
                  <a:schemeClr val="tx1"/>
                </a:solidFill>
                <a:effectLst/>
                <a:latin typeface="+mn-lt"/>
                <a:ea typeface="+mn-ea"/>
                <a:cs typeface="+mn-cs"/>
              </a:rPr>
              <a:t> promote language development, emotional regulation, focus, and so much more.</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Try this: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US" sz="1200" b="0" i="1" u="none" strike="noStrike" kern="1200">
                <a:solidFill>
                  <a:schemeClr val="tx1"/>
                </a:solidFill>
                <a:effectLst/>
                <a:latin typeface="+mn-lt"/>
                <a:ea typeface="+mn-ea"/>
                <a:cs typeface="+mn-cs"/>
              </a:rPr>
              <a:t>Eye Contact -- </a:t>
            </a:r>
            <a:r>
              <a:rPr lang="en-US" sz="1200" b="0" i="0" u="none" strike="noStrike" kern="1200">
                <a:solidFill>
                  <a:schemeClr val="tx1"/>
                </a:solidFill>
                <a:effectLst/>
                <a:latin typeface="+mn-lt"/>
                <a:ea typeface="+mn-ea"/>
                <a:cs typeface="+mn-cs"/>
              </a:rPr>
              <a:t>Start with eye contact. Loving connections begin with baby’s favorite activity</a:t>
            </a:r>
            <a:r>
              <a:rPr lang="en-US"/>
              <a:t> -- looking</a:t>
            </a:r>
            <a:r>
              <a:rPr lang="en-US" sz="1200" b="0" i="0" u="none" strike="noStrike" kern="1200">
                <a:solidFill>
                  <a:schemeClr val="tx1"/>
                </a:solidFill>
                <a:effectLst/>
                <a:latin typeface="+mn-lt"/>
                <a:ea typeface="+mn-ea"/>
                <a:cs typeface="+mn-cs"/>
              </a:rPr>
              <a:t> at you!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Take it Slow --</a:t>
            </a:r>
            <a:r>
              <a:rPr lang="en-US" sz="1200" b="0" i="0" u="none" strike="noStrike" kern="1200">
                <a:solidFill>
                  <a:schemeClr val="tx1"/>
                </a:solidFill>
                <a:effectLst/>
                <a:latin typeface="+mn-lt"/>
                <a:ea typeface="+mn-ea"/>
                <a:cs typeface="+mn-cs"/>
              </a:rPr>
              <a:t> Modeling calmness and patience will help ground baby in this moment of connection.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Narrate the diaper change – </a:t>
            </a:r>
            <a:r>
              <a:rPr lang="en-US" sz="1200" b="0" i="0" u="none" strike="noStrike" kern="1200">
                <a:solidFill>
                  <a:schemeClr val="tx1"/>
                </a:solidFill>
                <a:effectLst/>
                <a:latin typeface="+mn-lt"/>
                <a:ea typeface="+mn-ea"/>
                <a:cs typeface="+mn-cs"/>
              </a:rPr>
              <a:t>Narrate diaper changes by saying, “Now we’re going to wipe</a:t>
            </a:r>
            <a:r>
              <a:rPr lang="en-US"/>
              <a:t>!”</a:t>
            </a:r>
            <a:r>
              <a:rPr lang="en-US" sz="1200" b="0" i="0" u="none" strike="noStrike" kern="1200">
                <a:solidFill>
                  <a:schemeClr val="tx1"/>
                </a:solidFill>
                <a:effectLst/>
                <a:latin typeface="+mn-lt"/>
                <a:ea typeface="+mn-ea"/>
                <a:cs typeface="+mn-cs"/>
              </a:rPr>
              <a:t> “And then we’re going to let you air dry for a bit</a:t>
            </a:r>
            <a:r>
              <a:rPr lang="en-US"/>
              <a:t>,”</a:t>
            </a:r>
            <a:r>
              <a:rPr lang="en-US" sz="1200" b="0" i="0" u="none" strike="noStrike" kern="1200">
                <a:solidFill>
                  <a:schemeClr val="tx1"/>
                </a:solidFill>
                <a:effectLst/>
                <a:latin typeface="+mn-lt"/>
                <a:ea typeface="+mn-ea"/>
                <a:cs typeface="+mn-cs"/>
              </a:rPr>
              <a:t> “And now we’re going to apply some cream</a:t>
            </a:r>
            <a:r>
              <a:rPr lang="en-US"/>
              <a:t>,”</a:t>
            </a:r>
            <a:r>
              <a:rPr lang="en-US" sz="1200" b="0" i="0" u="none" strike="noStrike" kern="1200">
                <a:solidFill>
                  <a:schemeClr val="tx1"/>
                </a:solidFill>
                <a:effectLst/>
                <a:latin typeface="+mn-lt"/>
                <a:ea typeface="+mn-ea"/>
                <a:cs typeface="+mn-cs"/>
              </a:rPr>
              <a:t> “Time for a soft new diaper!”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Integrate Activities --</a:t>
            </a:r>
            <a:r>
              <a:rPr lang="en-US" sz="1200" b="0" i="0" u="none" strike="noStrike" kern="1200">
                <a:solidFill>
                  <a:schemeClr val="tx1"/>
                </a:solidFill>
                <a:effectLst/>
                <a:latin typeface="+mn-lt"/>
                <a:ea typeface="+mn-ea"/>
                <a:cs typeface="+mn-cs"/>
              </a:rPr>
              <a:t> When your baby is dry and secure in a fresh new diaper, it is the perfect time to introduce new, age-appropriate activities that are appropriate for your baby’s developmental stage.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Feeding: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When transitioning from one activity to the next, a specific song for each activity reminds babies of what is coming next. This helps them to remember the schedule, which leads to them feeling more secure. Since feeding time is a big part of the day it makes sense to use a transition song to introduce that.</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Every baby has their own unique needs with regards to feeding, but as you get to know each other you will learn what best suits you both. Remember that every baby is different and feeding schedules will change as they grow. You will develop a routine that works for you!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Let's try a couple of eating rhymes together. </a:t>
            </a:r>
            <a:r>
              <a:rPr lang="en-US"/>
              <a:t>While</a:t>
            </a:r>
            <a:r>
              <a:rPr lang="en-US" sz="1200" b="0" i="0" u="none" strike="noStrike" kern="1200">
                <a:solidFill>
                  <a:schemeClr val="tx1"/>
                </a:solidFill>
                <a:effectLst/>
                <a:latin typeface="+mn-lt"/>
                <a:ea typeface="+mn-ea"/>
                <a:cs typeface="+mn-cs"/>
              </a:rPr>
              <a:t> newborns don't eat anything other than breast milk or formula, these are still some fun songs to sing.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sng" kern="1200">
                <a:solidFill>
                  <a:schemeClr val="tx1"/>
                </a:solidFill>
                <a:effectLst/>
                <a:latin typeface="+mn-lt"/>
                <a:ea typeface="+mn-ea"/>
                <a:cs typeface="+mn-cs"/>
              </a:rPr>
              <a:t>Pizza Pickle Pumpernickel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Pizza, pickle, pumpernickel, </a:t>
            </a:r>
            <a:r>
              <a:rPr lang="en-US" sz="1200" b="0" i="0" kern="1200">
                <a:solidFill>
                  <a:schemeClr val="tx1"/>
                </a:solidFill>
                <a:effectLst/>
                <a:latin typeface="+mn-lt"/>
                <a:ea typeface="+mn-ea"/>
                <a:cs typeface="+mn-cs"/>
              </a:rPr>
              <a:t>​</a:t>
            </a:r>
            <a:br>
              <a:rPr lang="en-US" sz="1200" b="0" i="0" kern="1200">
                <a:effectLst/>
                <a:cs typeface="+mn-lt"/>
              </a:rPr>
            </a:br>
            <a:r>
              <a:rPr lang="en-US" sz="1200" b="0" i="1" u="none" strike="noStrike" kern="1200">
                <a:solidFill>
                  <a:schemeClr val="tx1"/>
                </a:solidFill>
                <a:effectLst/>
                <a:latin typeface="+mn-lt"/>
                <a:ea typeface="+mn-ea"/>
                <a:cs typeface="+mn-cs"/>
              </a:rPr>
              <a:t>My little baby deserves a tickle. </a:t>
            </a:r>
            <a:r>
              <a:rPr lang="en-US" sz="1200" b="0" i="0" kern="1200">
                <a:solidFill>
                  <a:schemeClr val="tx1"/>
                </a:solidFill>
                <a:effectLst/>
                <a:latin typeface="+mn-lt"/>
                <a:ea typeface="+mn-ea"/>
                <a:cs typeface="+mn-cs"/>
              </a:rPr>
              <a:t>​</a:t>
            </a:r>
            <a:br>
              <a:rPr lang="en-US" sz="1200" b="0" i="0" kern="1200">
                <a:effectLst/>
                <a:cs typeface="+mn-lt"/>
              </a:rPr>
            </a:br>
            <a:r>
              <a:rPr lang="en-US" sz="1200" b="0" i="1" u="none" strike="noStrike" kern="1200">
                <a:solidFill>
                  <a:schemeClr val="tx1"/>
                </a:solidFill>
                <a:effectLst/>
                <a:latin typeface="+mn-lt"/>
                <a:ea typeface="+mn-ea"/>
                <a:cs typeface="+mn-cs"/>
              </a:rPr>
              <a:t>One for her nose,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One for his toes, </a:t>
            </a:r>
            <a:r>
              <a:rPr lang="en-US" sz="1200" b="0" i="0" kern="1200">
                <a:solidFill>
                  <a:schemeClr val="tx1"/>
                </a:solidFill>
                <a:effectLst/>
                <a:latin typeface="+mn-lt"/>
                <a:ea typeface="+mn-ea"/>
                <a:cs typeface="+mn-cs"/>
              </a:rPr>
              <a:t>​</a:t>
            </a:r>
            <a:br>
              <a:rPr lang="en-US" sz="1200" b="0" i="0" kern="1200">
                <a:effectLst/>
                <a:cs typeface="+mn-lt"/>
              </a:rPr>
            </a:br>
            <a:r>
              <a:rPr lang="en-US" sz="1200" b="0" i="1" u="none" strike="noStrike" kern="1200">
                <a:solidFill>
                  <a:schemeClr val="tx1"/>
                </a:solidFill>
                <a:effectLst/>
                <a:latin typeface="+mn-lt"/>
                <a:ea typeface="+mn-ea"/>
                <a:cs typeface="+mn-cs"/>
              </a:rPr>
              <a:t>One for the tummy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Where the cracker goes.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And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sng" kern="1200">
                <a:solidFill>
                  <a:schemeClr val="tx1"/>
                </a:solidFill>
                <a:effectLst/>
                <a:latin typeface="+mn-lt"/>
                <a:ea typeface="+mn-ea"/>
                <a:cs typeface="+mn-cs"/>
              </a:rPr>
              <a:t>I </a:t>
            </a:r>
            <a:r>
              <a:rPr lang="en-US" i="1" u="sng"/>
              <a:t>Am</a:t>
            </a:r>
            <a:r>
              <a:rPr lang="en-US" sz="1200" b="0" i="1" u="sng" kern="1200">
                <a:solidFill>
                  <a:schemeClr val="tx1"/>
                </a:solidFill>
                <a:effectLst/>
                <a:latin typeface="+mn-lt"/>
                <a:ea typeface="+mn-ea"/>
                <a:cs typeface="+mn-cs"/>
              </a:rPr>
              <a:t> </a:t>
            </a:r>
            <a:r>
              <a:rPr lang="en-US" i="1" u="sng"/>
              <a:t>Hungry</a:t>
            </a:r>
            <a:r>
              <a:rPr lang="en-US" sz="1200" b="0" i="1" u="none" strike="noStrike" kern="1200">
                <a:solidFill>
                  <a:schemeClr val="tx1"/>
                </a:solidFill>
                <a:effectLst/>
                <a:latin typeface="+mn-lt"/>
                <a:ea typeface="+mn-ea"/>
                <a:cs typeface="+mn-cs"/>
              </a:rPr>
              <a:t> (tune: Frère Jacques)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I am hungry! (I am hungry) </a:t>
            </a:r>
            <a:r>
              <a:rPr lang="en-US" sz="1200" b="0" i="0" kern="1200">
                <a:solidFill>
                  <a:schemeClr val="tx1"/>
                </a:solidFill>
                <a:effectLst/>
                <a:latin typeface="+mn-lt"/>
                <a:ea typeface="+mn-ea"/>
                <a:cs typeface="+mn-cs"/>
              </a:rPr>
              <a:t>​</a:t>
            </a:r>
            <a:br>
              <a:rPr lang="en-US" sz="1200" b="0" i="0" kern="1200">
                <a:effectLst/>
                <a:cs typeface="+mn-lt"/>
              </a:rPr>
            </a:br>
            <a:r>
              <a:rPr lang="en-US" sz="1200" b="0" i="1" u="none" strike="noStrike" kern="1200">
                <a:solidFill>
                  <a:schemeClr val="tx1"/>
                </a:solidFill>
                <a:effectLst/>
                <a:latin typeface="+mn-lt"/>
                <a:ea typeface="+mn-ea"/>
                <a:cs typeface="+mn-cs"/>
              </a:rPr>
              <a:t>What should I eat? (What should I eat?) </a:t>
            </a:r>
            <a:r>
              <a:rPr lang="en-US" sz="1200" b="0" i="0" kern="1200">
                <a:solidFill>
                  <a:schemeClr val="tx1"/>
                </a:solidFill>
                <a:effectLst/>
                <a:latin typeface="+mn-lt"/>
                <a:ea typeface="+mn-ea"/>
                <a:cs typeface="+mn-cs"/>
              </a:rPr>
              <a:t>​</a:t>
            </a:r>
            <a:br>
              <a:rPr lang="en-US" sz="1200" b="0" i="0" kern="1200">
                <a:effectLst/>
                <a:cs typeface="+mn-lt"/>
              </a:rPr>
            </a:br>
            <a:r>
              <a:rPr lang="en-US" sz="1200" b="0" i="1" u="none" strike="noStrike" kern="1200">
                <a:solidFill>
                  <a:schemeClr val="tx1"/>
                </a:solidFill>
                <a:effectLst/>
                <a:latin typeface="+mn-lt"/>
                <a:ea typeface="+mn-ea"/>
                <a:cs typeface="+mn-cs"/>
              </a:rPr>
              <a:t>Think I'll have some ice cream </a:t>
            </a:r>
            <a:r>
              <a:rPr lang="en-US" sz="1200" b="0" i="0" kern="1200">
                <a:solidFill>
                  <a:schemeClr val="tx1"/>
                </a:solidFill>
                <a:effectLst/>
                <a:latin typeface="+mn-lt"/>
                <a:ea typeface="+mn-ea"/>
                <a:cs typeface="+mn-cs"/>
              </a:rPr>
              <a:t>​</a:t>
            </a:r>
            <a:br>
              <a:rPr lang="en-US" sz="1200" b="0" i="0" kern="1200">
                <a:effectLst/>
                <a:cs typeface="+mn-lt"/>
              </a:rPr>
            </a:br>
            <a:r>
              <a:rPr lang="en-US" sz="1200" b="0" i="1" u="none" strike="noStrike" kern="1200">
                <a:solidFill>
                  <a:schemeClr val="tx1"/>
                </a:solidFill>
                <a:effectLst/>
                <a:latin typeface="+mn-lt"/>
                <a:ea typeface="+mn-ea"/>
                <a:cs typeface="+mn-cs"/>
              </a:rPr>
              <a:t>(think I'll have some ice cream) </a:t>
            </a:r>
            <a:r>
              <a:rPr lang="en-US" sz="1200" b="0" i="0" kern="1200">
                <a:solidFill>
                  <a:schemeClr val="tx1"/>
                </a:solidFill>
                <a:effectLst/>
                <a:latin typeface="+mn-lt"/>
                <a:ea typeface="+mn-ea"/>
                <a:cs typeface="+mn-cs"/>
              </a:rPr>
              <a:t>​</a:t>
            </a:r>
            <a:br>
              <a:rPr lang="en-US" sz="1200" b="0" i="0" kern="1200">
                <a:effectLst/>
                <a:cs typeface="+mn-lt"/>
              </a:rPr>
            </a:br>
            <a:r>
              <a:rPr lang="en-US" sz="1200" b="0" i="1" u="none" strike="noStrike" kern="1200">
                <a:solidFill>
                  <a:schemeClr val="tx1"/>
                </a:solidFill>
                <a:effectLst/>
                <a:latin typeface="+mn-lt"/>
                <a:ea typeface="+mn-ea"/>
                <a:cs typeface="+mn-cs"/>
              </a:rPr>
              <a:t>Cold and sweet! (Cold and sweet).</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5DEC5E6-542A-4973-838F-F10256119684}" type="slidenum">
              <a:rPr lang="en-US" smtClean="0"/>
              <a:t>4</a:t>
            </a:fld>
            <a:endParaRPr lang="en-US"/>
          </a:p>
        </p:txBody>
      </p:sp>
    </p:spTree>
    <p:extLst>
      <p:ext uri="{BB962C8B-B14F-4D97-AF65-F5344CB8AC3E}">
        <p14:creationId xmlns:p14="http://schemas.microsoft.com/office/powerpoint/2010/main" val="280083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ea typeface="Calibri"/>
                <a:cs typeface="Calibri"/>
              </a:rPr>
              <a:t>A</a:t>
            </a:r>
            <a:r>
              <a:rPr lang="en-US" sz="1200" b="0" i="0" u="none" strike="noStrike" kern="1200">
                <a:solidFill>
                  <a:schemeClr val="tx1"/>
                </a:solidFill>
                <a:effectLst/>
                <a:latin typeface="+mn-lt"/>
                <a:ea typeface="+mn-ea"/>
                <a:cs typeface="+mn-cs"/>
              </a:rPr>
              <a:t> daily routine gives your baby a blueprint of what to expect; it helps to build a sense of security for baby. When you and other caregivers are consistent, your baby will understand what to expect day after day. Your baby needs that foundation of feeling secure in order to bond, learn, and grow. </a:t>
            </a:r>
            <a:r>
              <a:rPr lang="en-US" sz="1200" b="0" i="0" kern="1200">
                <a:solidFill>
                  <a:schemeClr val="tx1"/>
                </a:solidFill>
                <a:effectLst/>
                <a:latin typeface="+mn-lt"/>
                <a:ea typeface="+mn-ea"/>
                <a:cs typeface="+mn-cs"/>
              </a:rPr>
              <a:t>​</a:t>
            </a:r>
            <a:endParaRPr lang="en-US">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We've already talked about diaper changes and feeding. </a:t>
            </a:r>
            <a:r>
              <a:rPr lang="en-US" sz="1200" b="0" i="1"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Let's try a song that can be used at bathtime!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sng" kern="1200">
                <a:solidFill>
                  <a:schemeClr val="tx1"/>
                </a:solidFill>
                <a:effectLst/>
                <a:latin typeface="+mn-lt"/>
                <a:ea typeface="+mn-ea"/>
                <a:cs typeface="+mn-cs"/>
              </a:rPr>
              <a:t>This is the way we wash...</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This is the way we wash our bellies</a:t>
            </a:r>
            <a:r>
              <a:rPr lang="en-US" i="1"/>
              <a:t>,</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Wash our bellies, wash our bellies.</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This is the way we wash our bellies,</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So early in the morning.</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Thanks for singing along! Now, let's change the words to get baby dressed.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sng" kern="1200">
                <a:solidFill>
                  <a:schemeClr val="tx1"/>
                </a:solidFill>
                <a:effectLst/>
                <a:latin typeface="+mn-lt"/>
                <a:ea typeface="+mn-ea"/>
                <a:cs typeface="+mn-cs"/>
              </a:rPr>
              <a:t>This is the way we...</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This is the way we put on our pants,</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Put on our pants, put on our pants.</a:t>
            </a:r>
            <a:r>
              <a:rPr lang="en-US" sz="1200" b="0" i="0" kern="1200">
                <a:solidFill>
                  <a:schemeClr val="tx1"/>
                </a:solidFill>
                <a:effectLst/>
                <a:latin typeface="+mn-lt"/>
                <a:ea typeface="+mn-ea"/>
                <a:cs typeface="+mn-cs"/>
              </a:rPr>
              <a:t>​</a:t>
            </a:r>
            <a:br>
              <a:rPr lang="en-US" sz="1200" b="0" i="0" kern="1200">
                <a:effectLst/>
                <a:cs typeface="+mn-lt"/>
              </a:rPr>
            </a:br>
            <a:r>
              <a:rPr lang="en-US" sz="1200" b="0" i="1" u="none" strike="noStrike" kern="1200">
                <a:solidFill>
                  <a:schemeClr val="tx1"/>
                </a:solidFill>
                <a:effectLst/>
                <a:latin typeface="+mn-lt"/>
                <a:ea typeface="+mn-ea"/>
                <a:cs typeface="+mn-cs"/>
              </a:rPr>
              <a:t>This is the way we put on our pants,</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So early in the morning.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Remember, routines help reduce your anxiety, as well as baby's!</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fld id="{E5DEC5E6-542A-4973-838F-F10256119684}" type="slidenum">
              <a:rPr lang="en-US" smtClean="0"/>
              <a:t>5</a:t>
            </a:fld>
            <a:endParaRPr lang="en-US"/>
          </a:p>
        </p:txBody>
      </p:sp>
    </p:spTree>
    <p:extLst>
      <p:ext uri="{BB962C8B-B14F-4D97-AF65-F5344CB8AC3E}">
        <p14:creationId xmlns:p14="http://schemas.microsoft.com/office/powerpoint/2010/main" val="312426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ea typeface="Calibri"/>
                <a:cs typeface="Calibri"/>
              </a:rPr>
              <a:t>Now</a:t>
            </a:r>
            <a:r>
              <a:rPr lang="en-US" sz="1200" b="0" i="0" u="none" strike="noStrike" kern="1200">
                <a:solidFill>
                  <a:schemeClr val="tx1"/>
                </a:solidFill>
                <a:effectLst/>
                <a:latin typeface="+mn-lt"/>
                <a:ea typeface="+mn-ea"/>
                <a:cs typeface="+mn-cs"/>
              </a:rPr>
              <a:t> we're going to practice, because practice makes permanent … many of these tips may sound familiar if you attended sessions 1 and 2. </a:t>
            </a:r>
            <a:r>
              <a:rPr lang="en-US" sz="1200" b="0" i="0" kern="1200">
                <a:solidFill>
                  <a:schemeClr val="tx1"/>
                </a:solidFill>
                <a:effectLst/>
                <a:latin typeface="+mn-lt"/>
                <a:ea typeface="+mn-ea"/>
                <a:cs typeface="+mn-cs"/>
              </a:rPr>
              <a:t>​</a:t>
            </a:r>
            <a:endParaRPr lang="en-US">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u="none" strike="noStrike" kern="1200">
                <a:solidFill>
                  <a:schemeClr val="tx1"/>
                </a:solidFill>
                <a:effectLst/>
                <a:latin typeface="+mn-lt"/>
                <a:ea typeface="+mn-ea"/>
                <a:cs typeface="+mn-cs"/>
              </a:rPr>
              <a:t>We want to give you lots of songs, rhymes, and games as well as tips for using books with your children from their earliest years.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fontAlgn="base"/>
            <a:endParaRPr lang="en-US"/>
          </a:p>
          <a:p>
            <a:r>
              <a:rPr lang="en-US" sz="1200" b="0" i="0" u="none" strike="noStrike" kern="1200">
                <a:solidFill>
                  <a:schemeClr val="tx1"/>
                </a:solidFill>
                <a:effectLst/>
                <a:latin typeface="+mn-lt"/>
                <a:ea typeface="+mn-ea"/>
                <a:cs typeface="+mn-cs"/>
              </a:rPr>
              <a:t>Practicing here, then continuing to share them at home with your babies, will help to build their brains and their language skills at the same time. It won't happen all at once. Start with just one or two, and gradually introduce more. That way you and baby will grow into these habits together. </a:t>
            </a:r>
            <a:r>
              <a:rPr lang="en-US" sz="1200" b="0" i="0" kern="1200">
                <a:solidFill>
                  <a:schemeClr val="tx1"/>
                </a:solidFill>
                <a:effectLst/>
                <a:latin typeface="+mn-lt"/>
                <a:ea typeface="+mn-ea"/>
                <a:cs typeface="+mn-cs"/>
              </a:rPr>
              <a:t>​</a:t>
            </a:r>
            <a:endParaRPr lang="en-US">
              <a:ea typeface="Calibri" panose="020F0502020204030204"/>
              <a:cs typeface="Calibri" panose="020F0502020204030204"/>
            </a:endParaRPr>
          </a:p>
          <a:p>
            <a:pPr fontAlgn="base"/>
            <a:endParaRPr lang="en-US"/>
          </a:p>
          <a:p>
            <a:r>
              <a:rPr lang="en-US" sz="1200" b="0" i="0" u="none" strike="noStrike" kern="1200">
                <a:solidFill>
                  <a:schemeClr val="tx1"/>
                </a:solidFill>
                <a:effectLst/>
                <a:latin typeface="+mn-lt"/>
                <a:ea typeface="+mn-ea"/>
                <a:cs typeface="+mn-cs"/>
              </a:rPr>
              <a:t>That's </a:t>
            </a:r>
            <a:r>
              <a:rPr lang="en-US"/>
              <a:t>why</a:t>
            </a:r>
            <a:r>
              <a:rPr lang="en-US" sz="1200" b="0" i="0" u="none" strike="noStrike" kern="1200">
                <a:solidFill>
                  <a:schemeClr val="tx1"/>
                </a:solidFill>
                <a:effectLst/>
                <a:latin typeface="+mn-lt"/>
                <a:ea typeface="+mn-ea"/>
                <a:cs typeface="+mn-cs"/>
              </a:rPr>
              <a:t> we are so happy to see you all here today. </a:t>
            </a:r>
            <a:r>
              <a:rPr lang="en-US" sz="1200" b="0" i="0" kern="1200">
                <a:solidFill>
                  <a:schemeClr val="tx1"/>
                </a:solidFill>
                <a:effectLst/>
                <a:latin typeface="+mn-lt"/>
                <a:ea typeface="+mn-ea"/>
                <a:cs typeface="+mn-cs"/>
              </a:rPr>
              <a:t>​</a:t>
            </a:r>
            <a:endParaRPr lang="en-US">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Scientists have discovered that babies hear words while they are still in the womb, and after they are born they can remember some of those words, and even tunes to songs! Early speech and language skills are associated with success in developing reading, writing, and social skills in early childhood and later in life. The more words your child knows, the easier it will be for them to learn to read.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Now, let's learn some new rhymes and songs. As always, we will do each one twice.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sng" kern="1200">
                <a:solidFill>
                  <a:schemeClr val="tx1"/>
                </a:solidFill>
                <a:effectLst/>
                <a:latin typeface="+mn-lt"/>
                <a:ea typeface="+mn-ea"/>
                <a:cs typeface="+mn-cs"/>
              </a:rPr>
              <a:t>Acka </a:t>
            </a:r>
            <a:r>
              <a:rPr lang="en-US" sz="1200" b="0" i="1" u="sng" kern="1200" err="1">
                <a:solidFill>
                  <a:schemeClr val="tx1"/>
                </a:solidFill>
                <a:effectLst/>
                <a:latin typeface="+mn-lt"/>
                <a:ea typeface="+mn-ea"/>
                <a:cs typeface="+mn-cs"/>
              </a:rPr>
              <a:t>Backa</a:t>
            </a:r>
            <a:r>
              <a:rPr lang="en-US" sz="1200" b="0" i="1" u="sng"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US" sz="1200" b="0" i="1" u="none" strike="noStrike" kern="1200">
                <a:solidFill>
                  <a:schemeClr val="tx1"/>
                </a:solidFill>
                <a:effectLst/>
                <a:latin typeface="+mn-lt"/>
                <a:ea typeface="+mn-ea"/>
                <a:cs typeface="+mn-cs"/>
              </a:rPr>
              <a:t>Acka </a:t>
            </a:r>
            <a:r>
              <a:rPr lang="en-US" sz="1200" b="0" i="1" u="none" strike="noStrike" kern="1200" err="1">
                <a:solidFill>
                  <a:schemeClr val="tx1"/>
                </a:solidFill>
                <a:effectLst/>
                <a:latin typeface="+mn-lt"/>
                <a:ea typeface="+mn-ea"/>
                <a:cs typeface="+mn-cs"/>
              </a:rPr>
              <a:t>backa</a:t>
            </a:r>
            <a:r>
              <a:rPr lang="en-US" sz="1200" b="0" i="1" u="none" strike="noStrike" kern="1200">
                <a:solidFill>
                  <a:schemeClr val="tx1"/>
                </a:solidFill>
                <a:effectLst/>
                <a:latin typeface="+mn-lt"/>
                <a:ea typeface="+mn-ea"/>
                <a:cs typeface="+mn-cs"/>
              </a:rPr>
              <a:t> soda cracker, </a:t>
            </a:r>
            <a:r>
              <a:rPr lang="en-US" sz="1200" b="0" i="1" u="none" strike="noStrike" kern="1200" err="1">
                <a:solidFill>
                  <a:schemeClr val="tx1"/>
                </a:solidFill>
                <a:effectLst/>
                <a:latin typeface="+mn-lt"/>
                <a:ea typeface="+mn-ea"/>
                <a:cs typeface="+mn-cs"/>
              </a:rPr>
              <a:t>acka</a:t>
            </a:r>
            <a:r>
              <a:rPr lang="en-US" sz="1200" b="0" i="1" u="none" strike="noStrike" kern="1200">
                <a:solidFill>
                  <a:schemeClr val="tx1"/>
                </a:solidFill>
                <a:effectLst/>
                <a:latin typeface="+mn-lt"/>
                <a:ea typeface="+mn-ea"/>
                <a:cs typeface="+mn-cs"/>
              </a:rPr>
              <a:t> </a:t>
            </a:r>
            <a:r>
              <a:rPr lang="en-US" sz="1200" b="0" i="1" u="none" strike="noStrike" kern="1200" err="1">
                <a:solidFill>
                  <a:schemeClr val="tx1"/>
                </a:solidFill>
                <a:effectLst/>
                <a:latin typeface="+mn-lt"/>
                <a:ea typeface="+mn-ea"/>
                <a:cs typeface="+mn-cs"/>
              </a:rPr>
              <a:t>backa</a:t>
            </a:r>
            <a:r>
              <a:rPr lang="en-US" sz="1200" b="0" i="1" u="none" strike="noStrike" kern="1200">
                <a:solidFill>
                  <a:schemeClr val="tx1"/>
                </a:solidFill>
                <a:effectLst/>
                <a:latin typeface="+mn-lt"/>
                <a:ea typeface="+mn-ea"/>
                <a:cs typeface="+mn-cs"/>
              </a:rPr>
              <a:t> boo</a:t>
            </a:r>
            <a:r>
              <a:rPr lang="en-US" i="1"/>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Acka </a:t>
            </a:r>
            <a:r>
              <a:rPr lang="en-US" sz="1200" b="0" i="1" u="none" strike="noStrike" kern="1200" err="1">
                <a:solidFill>
                  <a:schemeClr val="tx1"/>
                </a:solidFill>
                <a:effectLst/>
                <a:latin typeface="+mn-lt"/>
                <a:ea typeface="+mn-ea"/>
                <a:cs typeface="+mn-cs"/>
              </a:rPr>
              <a:t>backa</a:t>
            </a:r>
            <a:r>
              <a:rPr lang="en-US" sz="1200" b="0" i="1" u="none" strike="noStrike" kern="1200">
                <a:solidFill>
                  <a:schemeClr val="tx1"/>
                </a:solidFill>
                <a:effectLst/>
                <a:latin typeface="+mn-lt"/>
                <a:ea typeface="+mn-ea"/>
                <a:cs typeface="+mn-cs"/>
              </a:rPr>
              <a:t> soda cracker, up goes you!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Acka </a:t>
            </a:r>
            <a:r>
              <a:rPr lang="en-US" sz="1200" b="0" i="1" u="none" strike="noStrike" kern="1200" err="1">
                <a:solidFill>
                  <a:schemeClr val="tx1"/>
                </a:solidFill>
                <a:effectLst/>
                <a:latin typeface="+mn-lt"/>
                <a:ea typeface="+mn-ea"/>
                <a:cs typeface="+mn-cs"/>
              </a:rPr>
              <a:t>backa</a:t>
            </a:r>
            <a:r>
              <a:rPr lang="en-US" sz="1200" b="0" i="1" u="none" strike="noStrike" kern="1200">
                <a:solidFill>
                  <a:schemeClr val="tx1"/>
                </a:solidFill>
                <a:effectLst/>
                <a:latin typeface="+mn-lt"/>
                <a:ea typeface="+mn-ea"/>
                <a:cs typeface="+mn-cs"/>
              </a:rPr>
              <a:t> soda cracker, </a:t>
            </a:r>
            <a:r>
              <a:rPr lang="en-US" sz="1200" b="0" i="1" u="none" strike="noStrike" kern="1200" err="1">
                <a:solidFill>
                  <a:schemeClr val="tx1"/>
                </a:solidFill>
                <a:effectLst/>
                <a:latin typeface="+mn-lt"/>
                <a:ea typeface="+mn-ea"/>
                <a:cs typeface="+mn-cs"/>
              </a:rPr>
              <a:t>acka</a:t>
            </a:r>
            <a:r>
              <a:rPr lang="en-US" sz="1200" b="0" i="1" u="none" strike="noStrike" kern="1200">
                <a:solidFill>
                  <a:schemeClr val="tx1"/>
                </a:solidFill>
                <a:effectLst/>
                <a:latin typeface="+mn-lt"/>
                <a:ea typeface="+mn-ea"/>
                <a:cs typeface="+mn-cs"/>
              </a:rPr>
              <a:t> </a:t>
            </a:r>
            <a:r>
              <a:rPr lang="en-US" sz="1200" b="0" i="1" u="none" strike="noStrike" kern="1200" err="1">
                <a:solidFill>
                  <a:schemeClr val="tx1"/>
                </a:solidFill>
                <a:effectLst/>
                <a:latin typeface="+mn-lt"/>
                <a:ea typeface="+mn-ea"/>
                <a:cs typeface="+mn-cs"/>
              </a:rPr>
              <a:t>backa</a:t>
            </a:r>
            <a:r>
              <a:rPr lang="en-US" sz="1200" b="0" i="1" u="none" strike="noStrike" kern="1200">
                <a:solidFill>
                  <a:schemeClr val="tx1"/>
                </a:solidFill>
                <a:effectLst/>
                <a:latin typeface="+mn-lt"/>
                <a:ea typeface="+mn-ea"/>
                <a:cs typeface="+mn-cs"/>
              </a:rPr>
              <a:t> boo</a:t>
            </a:r>
            <a:r>
              <a:rPr lang="en-US" i="1"/>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Acka </a:t>
            </a:r>
            <a:r>
              <a:rPr lang="en-US" sz="1200" b="0" i="1" u="none" strike="noStrike" kern="1200" err="1">
                <a:solidFill>
                  <a:schemeClr val="tx1"/>
                </a:solidFill>
                <a:effectLst/>
                <a:latin typeface="+mn-lt"/>
                <a:ea typeface="+mn-ea"/>
                <a:cs typeface="+mn-cs"/>
              </a:rPr>
              <a:t>backa</a:t>
            </a:r>
            <a:r>
              <a:rPr lang="en-US" sz="1200" b="0" i="1" u="none" strike="noStrike" kern="1200">
                <a:solidFill>
                  <a:schemeClr val="tx1"/>
                </a:solidFill>
                <a:effectLst/>
                <a:latin typeface="+mn-lt"/>
                <a:ea typeface="+mn-ea"/>
                <a:cs typeface="+mn-cs"/>
              </a:rPr>
              <a:t> soda cracker, I love you!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sng" kern="1200">
                <a:solidFill>
                  <a:schemeClr val="tx1"/>
                </a:solidFill>
                <a:effectLst/>
                <a:latin typeface="+mn-lt"/>
                <a:ea typeface="+mn-ea"/>
                <a:cs typeface="+mn-cs"/>
              </a:rPr>
              <a:t>Can </a:t>
            </a:r>
            <a:r>
              <a:rPr lang="en-US" i="1" u="sng"/>
              <a:t>You</a:t>
            </a:r>
            <a:r>
              <a:rPr lang="en-US" sz="1200" b="0" i="1" u="sng" kern="1200">
                <a:solidFill>
                  <a:schemeClr val="tx1"/>
                </a:solidFill>
                <a:effectLst/>
                <a:latin typeface="+mn-lt"/>
                <a:ea typeface="+mn-ea"/>
                <a:cs typeface="+mn-cs"/>
              </a:rPr>
              <a:t> Clap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Can you clap with two hands</a:t>
            </a:r>
            <a:r>
              <a:rPr lang="en-US" i="1"/>
              <a:t>,</a:t>
            </a:r>
            <a:r>
              <a:rPr lang="en-US" sz="1200" b="0" i="1"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Two hands, two hands?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Can you clap with two hands?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1" u="none" strike="noStrike" kern="1200">
                <a:solidFill>
                  <a:schemeClr val="tx1"/>
                </a:solidFill>
                <a:effectLst/>
                <a:latin typeface="+mn-lt"/>
                <a:ea typeface="+mn-ea"/>
                <a:cs typeface="+mn-cs"/>
              </a:rPr>
              <a:t>Clap </a:t>
            </a:r>
            <a:r>
              <a:rPr lang="en-US" sz="1200" b="0" i="1" u="none" strike="noStrike" kern="1200" err="1">
                <a:solidFill>
                  <a:schemeClr val="tx1"/>
                </a:solidFill>
                <a:effectLst/>
                <a:latin typeface="+mn-lt"/>
                <a:ea typeface="+mn-ea"/>
                <a:cs typeface="+mn-cs"/>
              </a:rPr>
              <a:t>clap</a:t>
            </a:r>
            <a:r>
              <a:rPr lang="en-US" sz="1200" b="0" i="1" u="none" strike="noStrike" kern="1200">
                <a:solidFill>
                  <a:schemeClr val="tx1"/>
                </a:solidFill>
                <a:effectLst/>
                <a:latin typeface="+mn-lt"/>
                <a:ea typeface="+mn-ea"/>
                <a:cs typeface="+mn-cs"/>
              </a:rPr>
              <a:t> </a:t>
            </a:r>
            <a:r>
              <a:rPr lang="en-US" sz="1200" b="0" i="1" u="none" strike="noStrike" kern="1200" err="1">
                <a:solidFill>
                  <a:schemeClr val="tx1"/>
                </a:solidFill>
                <a:effectLst/>
                <a:latin typeface="+mn-lt"/>
                <a:ea typeface="+mn-ea"/>
                <a:cs typeface="+mn-cs"/>
              </a:rPr>
              <a:t>clap</a:t>
            </a:r>
            <a:r>
              <a:rPr lang="en-US" sz="1200" b="0" i="1" u="none" strike="noStrike" kern="1200">
                <a:solidFill>
                  <a:schemeClr val="tx1"/>
                </a:solidFill>
                <a:effectLst/>
                <a:latin typeface="+mn-lt"/>
                <a:ea typeface="+mn-ea"/>
                <a:cs typeface="+mn-cs"/>
              </a:rPr>
              <a:t> </a:t>
            </a:r>
            <a:r>
              <a:rPr lang="en-US" sz="1200" b="0" i="1" u="none" strike="noStrike" kern="1200" err="1">
                <a:solidFill>
                  <a:schemeClr val="tx1"/>
                </a:solidFill>
                <a:effectLst/>
                <a:latin typeface="+mn-lt"/>
                <a:ea typeface="+mn-ea"/>
                <a:cs typeface="+mn-cs"/>
              </a:rPr>
              <a:t>clap</a:t>
            </a:r>
            <a:r>
              <a:rPr lang="en-US" sz="1200" b="0" i="1" u="none" strike="noStrike" kern="1200">
                <a:solidFill>
                  <a:schemeClr val="tx1"/>
                </a:solidFill>
                <a:effectLst/>
                <a:latin typeface="+mn-lt"/>
                <a:ea typeface="+mn-ea"/>
                <a:cs typeface="+mn-cs"/>
              </a:rPr>
              <a:t> </a:t>
            </a:r>
            <a:r>
              <a:rPr lang="en-US" sz="1200" b="0" i="1" u="none" strike="noStrike" kern="1200" err="1">
                <a:solidFill>
                  <a:schemeClr val="tx1"/>
                </a:solidFill>
                <a:effectLst/>
                <a:latin typeface="+mn-lt"/>
                <a:ea typeface="+mn-ea"/>
                <a:cs typeface="+mn-cs"/>
              </a:rPr>
              <a:t>clap</a:t>
            </a:r>
            <a:r>
              <a:rPr lang="en-US" sz="1200" b="0" i="0" kern="1200">
                <a:solidFill>
                  <a:schemeClr val="tx1"/>
                </a:solidFill>
                <a:effectLst/>
                <a:latin typeface="+mn-lt"/>
                <a:ea typeface="+mn-ea"/>
                <a:cs typeface="+mn-cs"/>
              </a:rPr>
              <a:t>​</a:t>
            </a:r>
            <a:r>
              <a:rPr lang="en-US"/>
              <a:t>.</a:t>
            </a:r>
            <a:endParaRPr lang="en-US" sz="1200" b="0" i="0" kern="1200">
              <a:solidFill>
                <a:schemeClr val="tx1"/>
              </a:solidFill>
              <a:effectLst/>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fld id="{E5DEC5E6-542A-4973-838F-F10256119684}" type="slidenum">
              <a:rPr lang="en-US" smtClean="0"/>
              <a:t>6</a:t>
            </a:fld>
            <a:endParaRPr lang="en-US"/>
          </a:p>
        </p:txBody>
      </p:sp>
    </p:spTree>
    <p:extLst>
      <p:ext uri="{BB962C8B-B14F-4D97-AF65-F5344CB8AC3E}">
        <p14:creationId xmlns:p14="http://schemas.microsoft.com/office/powerpoint/2010/main" val="57331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ea typeface="Calibri"/>
                <a:cs typeface="Calibri"/>
              </a:rPr>
              <a:t>In</a:t>
            </a:r>
            <a:r>
              <a:rPr lang="en-US" sz="1200" b="0" i="0" u="none" strike="noStrike" kern="1200">
                <a:solidFill>
                  <a:schemeClr val="tx1"/>
                </a:solidFill>
                <a:effectLst/>
                <a:latin typeface="+mn-lt"/>
                <a:ea typeface="+mn-ea"/>
                <a:cs typeface="+mn-cs"/>
              </a:rPr>
              <a:t> addition to sharing songs and rhymes, be sure to share books with your baby every day. There are lots of different ways to share stories and books with your baby– by talking, singing, playing, and asking questions. If baby responds to you with a sound or a smile, repeat that response and expand on it by adding new information, or narrating your actions to baby. </a:t>
            </a:r>
            <a:r>
              <a:rPr lang="en-US"/>
              <a:t>Brain research tells us that babies</a:t>
            </a:r>
            <a:r>
              <a:rPr lang="en-US" sz="1200" b="0" i="0" u="none" strike="noStrike" kern="1200">
                <a:solidFill>
                  <a:schemeClr val="tx1"/>
                </a:solidFill>
                <a:effectLst/>
                <a:latin typeface="+mn-lt"/>
                <a:ea typeface="+mn-ea"/>
                <a:cs typeface="+mn-cs"/>
              </a:rPr>
              <a:t> learn best when a real person talks or sings directly to them, rather than by listening to talking or singing on TV or via an app. </a:t>
            </a:r>
            <a:r>
              <a:rPr lang="en-US" sz="1200" b="0" i="0" kern="1200">
                <a:solidFill>
                  <a:schemeClr val="tx1"/>
                </a:solidFill>
                <a:effectLst/>
                <a:latin typeface="+mn-lt"/>
                <a:ea typeface="+mn-ea"/>
                <a:cs typeface="+mn-cs"/>
              </a:rPr>
              <a:t>​</a:t>
            </a:r>
            <a:endParaRPr lang="en-US">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u="none" strike="noStrike" kern="1200">
                <a:solidFill>
                  <a:schemeClr val="tx1"/>
                </a:solidFill>
                <a:effectLst/>
                <a:latin typeface="+mn-lt"/>
                <a:ea typeface="+mn-ea"/>
                <a:cs typeface="+mn-cs"/>
              </a:rPr>
              <a:t>That's not to say that recorded music isn't valuable. It can be used to help adults get up and dance with baby or learn words to songs. It can also be used as an aid, just like we use shakers to make music.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u="none" strike="noStrike" kern="1200">
                <a:solidFill>
                  <a:schemeClr val="tx1"/>
                </a:solidFill>
                <a:effectLst/>
                <a:latin typeface="+mn-lt"/>
                <a:ea typeface="+mn-ea"/>
                <a:cs typeface="+mn-cs"/>
              </a:rPr>
              <a:t>When sharing books with baby, keep in mind: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rtl="0" fontAlgn="base"/>
            <a:r>
              <a:rPr lang="en-US" sz="1200" b="0" i="0" u="sng" kern="1200">
                <a:solidFill>
                  <a:schemeClr val="tx1"/>
                </a:solidFill>
                <a:effectLst/>
                <a:latin typeface="+mn-lt"/>
                <a:ea typeface="+mn-ea"/>
                <a:cs typeface="+mn-cs"/>
              </a:rPr>
              <a:t>Babies have short attention spans.</a:t>
            </a:r>
            <a:r>
              <a:rPr lang="en-US" sz="1200" b="0" i="0" u="none" strike="noStrike" kern="1200">
                <a:solidFill>
                  <a:schemeClr val="tx1"/>
                </a:solidFill>
                <a:effectLst/>
                <a:latin typeface="+mn-lt"/>
                <a:ea typeface="+mn-ea"/>
                <a:cs typeface="+mn-cs"/>
              </a:rPr>
              <a:t> Reading aloud introduces baby to words and to language use. However, most babies do not have the attention span to hear an entire book read aloud - sometimes even two pages is too much! They DO enjoy hearing your voice and looking at one or more pictures. Feel free to read just one or two pages aloud, or don’t read at all… simply talk about the book! You don't even have to start at the beginning. You can talk about the physical book, like the shape, how the pages feel, how the pages turn, or you can take a picture walk through the book and talk about what you see in the illustrations.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sng" kern="1200">
                <a:solidFill>
                  <a:schemeClr val="tx1"/>
                </a:solidFill>
                <a:effectLst/>
                <a:latin typeface="+mn-lt"/>
                <a:ea typeface="+mn-ea"/>
                <a:cs typeface="+mn-cs"/>
              </a:rPr>
              <a:t>Newborns prefer high contrast black and white pictures. </a:t>
            </a:r>
            <a:r>
              <a:rPr lang="en-US" sz="1200" b="0" i="0" u="none" strike="noStrike" kern="1200">
                <a:solidFill>
                  <a:schemeClr val="tx1"/>
                </a:solidFill>
                <a:effectLst/>
                <a:latin typeface="+mn-lt"/>
                <a:ea typeface="+mn-ea"/>
                <a:cs typeface="+mn-cs"/>
              </a:rPr>
              <a:t>At birth, all of your baby’s senses are activated at once, flooding the brain with information. Looking at picture books with many colors may be TOO MUCH for them. Newborns like to focus on simple, high contrast black and white images that are easy for them to see and that hold their attention while allowing their minds to rest. By the time they are about 5 months old, many babies have developed good color vision.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A book is not the only way to share a story. Stories can be made up on the spot or inspired by the world around you.</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endParaRPr lang="en-US">
              <a:ea typeface="Calibri" panose="020F0502020204030204"/>
              <a:cs typeface="Calibri" panose="020F0502020204030204"/>
            </a:endParaRPr>
          </a:p>
          <a:p>
            <a:r>
              <a:rPr lang="en-US">
                <a:ea typeface="Calibri" panose="020F0502020204030204"/>
                <a:cs typeface="Calibri" panose="020F0502020204030204"/>
              </a:rPr>
              <a:t>We are going to share a story with everyone now </a:t>
            </a:r>
            <a:r>
              <a:rPr lang="en-US" b="1">
                <a:ea typeface="Calibri" panose="020F0502020204030204"/>
                <a:cs typeface="Calibri" panose="020F0502020204030204"/>
              </a:rPr>
              <a:t>[Staff note: Read a book of your choice to families]</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5DEC5E6-542A-4973-838F-F10256119684}" type="slidenum">
              <a:rPr lang="en-US" smtClean="0"/>
              <a:t>7</a:t>
            </a:fld>
            <a:endParaRPr lang="en-US"/>
          </a:p>
        </p:txBody>
      </p:sp>
    </p:spTree>
    <p:extLst>
      <p:ext uri="{BB962C8B-B14F-4D97-AF65-F5344CB8AC3E}">
        <p14:creationId xmlns:p14="http://schemas.microsoft.com/office/powerpoint/2010/main" val="221209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Science</a:t>
            </a:r>
            <a:r>
              <a:rPr lang="en-US" b="0" i="0" u="none" strike="noStrike" kern="1200">
                <a:effectLst/>
              </a:rPr>
              <a:t> tells us that when we are warm, fed, safe, and snuggled up with someone we love, our brains release a chemical called serotonin. This makes us feel happy, </a:t>
            </a:r>
            <a:r>
              <a:rPr lang="en-US"/>
              <a:t>which makes </a:t>
            </a:r>
            <a:r>
              <a:rPr lang="en-US" b="0" i="0" u="none" strike="noStrike" kern="1200">
                <a:effectLst/>
              </a:rPr>
              <a:t>it </a:t>
            </a:r>
            <a:r>
              <a:rPr lang="en-US"/>
              <a:t>easier for </a:t>
            </a:r>
            <a:r>
              <a:rPr lang="en-US" b="0" i="0" u="none" strike="noStrike" kern="1200">
                <a:effectLst/>
              </a:rPr>
              <a:t>us </a:t>
            </a:r>
            <a:r>
              <a:rPr lang="en-US"/>
              <a:t>to </a:t>
            </a:r>
            <a:r>
              <a:rPr lang="en-US" b="0" i="0" u="none" strike="noStrike" kern="1200">
                <a:effectLst/>
              </a:rPr>
              <a:t>learn.</a:t>
            </a:r>
            <a:r>
              <a:rPr lang="en-US"/>
              <a:t> </a:t>
            </a:r>
            <a:r>
              <a:rPr lang="en-US" sz="1200" b="0" i="0" u="none" strike="noStrike" kern="1200">
                <a:solidFill>
                  <a:schemeClr val="tx1"/>
                </a:solidFill>
                <a:effectLst/>
                <a:latin typeface="+mn-lt"/>
                <a:ea typeface="+mn-ea"/>
                <a:cs typeface="+mn-cs"/>
              </a:rPr>
              <a:t>When you snuggle with your child and sing and read together, their brains soak up the language they hear and the serotonin helps make that learning permanent. Snuggling, talking, and singing with your child helps get them ready to read. </a:t>
            </a:r>
            <a:r>
              <a:rPr lang="en-US" sz="1200" b="0" i="0" kern="1200">
                <a:solidFill>
                  <a:schemeClr val="tx1"/>
                </a:solidFill>
                <a:effectLst/>
                <a:latin typeface="+mn-lt"/>
                <a:ea typeface="+mn-ea"/>
                <a:cs typeface="+mn-cs"/>
              </a:rPr>
              <a:t>​</a:t>
            </a:r>
            <a:endParaRPr lang="en-US">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r>
              <a:rPr lang="en-US"/>
              <a:t>This nurturing behavior helps </a:t>
            </a:r>
            <a:r>
              <a:rPr lang="en-US" b="0" i="0" u="none" strike="noStrike" kern="1200">
                <a:effectLst/>
              </a:rPr>
              <a:t>to </a:t>
            </a:r>
            <a:r>
              <a:rPr lang="en-US"/>
              <a:t>build </a:t>
            </a:r>
            <a:r>
              <a:rPr lang="en-US" b="0" i="0" u="none" strike="noStrike" kern="1200">
                <a:effectLst/>
              </a:rPr>
              <a:t>early literacy skills</a:t>
            </a:r>
            <a:r>
              <a:rPr lang="en-US"/>
              <a:t> while also strengthening the bonds between </a:t>
            </a:r>
            <a:r>
              <a:rPr lang="en-US" b="0" i="0" u="none" strike="noStrike" kern="1200">
                <a:effectLst/>
              </a:rPr>
              <a:t>you</a:t>
            </a:r>
            <a:r>
              <a:rPr lang="en-US"/>
              <a:t>. The same technique for strengthening personal bonds</a:t>
            </a:r>
            <a:r>
              <a:rPr lang="en-US" b="0" i="0" u="none" strike="noStrike" kern="1200">
                <a:effectLst/>
              </a:rPr>
              <a:t> and building </a:t>
            </a:r>
            <a:r>
              <a:rPr lang="en-US"/>
              <a:t>readiness skills applies to </a:t>
            </a:r>
            <a:r>
              <a:rPr lang="en-US" b="0" i="0" u="none" strike="noStrike" kern="1200">
                <a:effectLst/>
              </a:rPr>
              <a:t>anyone involved in </a:t>
            </a:r>
            <a:r>
              <a:rPr lang="en-US"/>
              <a:t>your baby’s </a:t>
            </a:r>
            <a:r>
              <a:rPr lang="en-US" b="0" i="0" u="none" strike="noStrike" kern="1200">
                <a:effectLst/>
              </a:rPr>
              <a:t>life.</a:t>
            </a:r>
            <a:endParaRPr lang="en-US">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One way to help your baby bond with extended family and other caregivers is to use singing and reading. Ask relatives to sing and read to your baby, whether in-person or during a phone call or video call. Maybe even teach them some of the songs you've learned here today. It will be much more fulfilling, and your baby will benefit by sensing that the conversation or song is directed at them.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a:endParaRPr lang="en-US" sz="1200" b="0" i="0" kern="1200">
              <a:solidFill>
                <a:schemeClr val="tx1"/>
              </a:solidFill>
              <a:effectLst/>
              <a:latin typeface="+mn-lt"/>
              <a:ea typeface="Calibri"/>
              <a:cs typeface="Calibri"/>
            </a:endParaRPr>
          </a:p>
          <a:p>
            <a:r>
              <a:rPr lang="en-US" sz="1200" b="0" i="0" u="none" strike="noStrike" kern="1200">
                <a:solidFill>
                  <a:schemeClr val="tx1"/>
                </a:solidFill>
                <a:effectLst/>
                <a:latin typeface="+mn-lt"/>
                <a:ea typeface="+mn-ea"/>
                <a:cs typeface="+mn-cs"/>
              </a:rPr>
              <a:t>Watch your baby's face and talk to them about their reactions to different activities. Let's try singing </a:t>
            </a:r>
            <a:r>
              <a:rPr lang="en-US"/>
              <a:t>a song and</a:t>
            </a:r>
            <a:r>
              <a:rPr lang="en-US" sz="1200" b="0" i="0" u="none" strike="noStrike" kern="1200">
                <a:solidFill>
                  <a:schemeClr val="tx1"/>
                </a:solidFill>
                <a:effectLst/>
                <a:latin typeface="+mn-lt"/>
                <a:ea typeface="+mn-ea"/>
                <a:cs typeface="+mn-cs"/>
              </a:rPr>
              <a:t> noticing baby's reactions: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lvl="1"/>
            <a:r>
              <a:rPr lang="en-US" u="sng"/>
              <a:t>Here</a:t>
            </a:r>
            <a:r>
              <a:rPr lang="en-US" b="0" u="sng" kern="1200">
                <a:effectLst/>
              </a:rPr>
              <a:t> are </a:t>
            </a:r>
            <a:r>
              <a:rPr lang="en-US" u="sng"/>
              <a:t>Baby's Fingers</a:t>
            </a:r>
            <a:r>
              <a:rPr lang="en-US"/>
              <a:t> (tune of "Where Has My Little Dog Gone?")</a:t>
            </a:r>
            <a:endParaRPr lang="en-US" u="sng">
              <a:ea typeface="Calibri"/>
              <a:cs typeface="Calibri"/>
            </a:endParaRPr>
          </a:p>
          <a:p>
            <a:pPr lvl="1"/>
            <a:r>
              <a:rPr lang="en-US" i="1"/>
              <a:t>Here</a:t>
            </a:r>
            <a:r>
              <a:rPr lang="en-US" b="0" i="1" u="none" strike="noStrike" kern="1200">
                <a:effectLst/>
              </a:rPr>
              <a:t> </a:t>
            </a:r>
            <a:r>
              <a:rPr lang="en-US" i="1"/>
              <a:t>are baby's fingers.</a:t>
            </a:r>
            <a:endParaRPr lang="en-US" i="1">
              <a:ea typeface="Calibri"/>
              <a:cs typeface="Calibri"/>
            </a:endParaRPr>
          </a:p>
          <a:p>
            <a:pPr lvl="1"/>
            <a:r>
              <a:rPr lang="en-US" i="1">
                <a:ea typeface="Calibri"/>
                <a:cs typeface="Calibri"/>
              </a:rPr>
              <a:t>And here are baby's toes.</a:t>
            </a:r>
            <a:endParaRPr lang="en-US" i="1"/>
          </a:p>
          <a:p>
            <a:pPr lvl="1"/>
            <a:r>
              <a:rPr lang="en-US" i="1">
                <a:ea typeface="Calibri"/>
                <a:cs typeface="Calibri"/>
              </a:rPr>
              <a:t>Here is baby's belly button.  (PAUSE)</a:t>
            </a:r>
            <a:endParaRPr lang="en-US" i="1"/>
          </a:p>
          <a:p>
            <a:pPr lvl="1"/>
            <a:r>
              <a:rPr lang="en-US" i="1">
                <a:ea typeface="Calibri"/>
                <a:cs typeface="Calibri"/>
              </a:rPr>
              <a:t>Around and round it goes!</a:t>
            </a:r>
            <a:endParaRPr lang="en-US" i="1"/>
          </a:p>
          <a:p>
            <a:pPr lvl="1"/>
            <a:endParaRPr lang="en-US" i="1">
              <a:ea typeface="Calibri" panose="020F0502020204030204"/>
              <a:cs typeface="Calibri" panose="020F0502020204030204"/>
            </a:endParaRPr>
          </a:p>
          <a:p>
            <a:pPr lvl="1"/>
            <a:r>
              <a:rPr lang="en-US" i="1">
                <a:ea typeface="Calibri" panose="020F0502020204030204"/>
                <a:cs typeface="Calibri" panose="020F0502020204030204"/>
              </a:rPr>
              <a:t>Here are baby's little ears,</a:t>
            </a:r>
          </a:p>
          <a:p>
            <a:pPr lvl="1"/>
            <a:r>
              <a:rPr lang="en-US" i="1">
                <a:ea typeface="Calibri" panose="020F0502020204030204"/>
                <a:cs typeface="Calibri" panose="020F0502020204030204"/>
              </a:rPr>
              <a:t>And here is baby's nose.</a:t>
            </a:r>
            <a:endParaRPr lang="en-US" i="1"/>
          </a:p>
          <a:p>
            <a:pPr lvl="1"/>
            <a:r>
              <a:rPr lang="en-US" i="1">
                <a:ea typeface="Calibri"/>
                <a:cs typeface="Calibri"/>
              </a:rPr>
              <a:t>Here is baby's belly button.  (PAUSE)</a:t>
            </a:r>
            <a:endParaRPr lang="en-US" i="1"/>
          </a:p>
          <a:p>
            <a:pPr lvl="1"/>
            <a:r>
              <a:rPr lang="en-US" i="1">
                <a:ea typeface="Calibri"/>
                <a:cs typeface="Calibri"/>
              </a:rPr>
              <a:t>Around and round it goes!</a:t>
            </a: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US"/>
              <a:t>That was great</a:t>
            </a:r>
            <a:r>
              <a:rPr lang="en-US" sz="1200" b="0" i="0" u="none" strike="noStrike" kern="1200">
                <a:solidFill>
                  <a:schemeClr val="tx1"/>
                </a:solidFill>
                <a:effectLst/>
                <a:latin typeface="+mn-lt"/>
                <a:ea typeface="+mn-ea"/>
                <a:cs typeface="+mn-cs"/>
              </a:rPr>
              <a:t>! Now we'll sing the song </a:t>
            </a:r>
            <a:r>
              <a:rPr lang="en-US"/>
              <a:t>again</a:t>
            </a:r>
            <a:r>
              <a:rPr lang="en-US" sz="1200" b="0" i="0" u="none" strike="noStrike" kern="1200">
                <a:solidFill>
                  <a:schemeClr val="tx1"/>
                </a:solidFill>
                <a:effectLst/>
                <a:latin typeface="+mn-lt"/>
                <a:ea typeface="+mn-ea"/>
                <a:cs typeface="+mn-cs"/>
              </a:rPr>
              <a:t>, but this time, substitute your baby's name for the word "baby" in the song</a:t>
            </a:r>
            <a:r>
              <a:rPr lang="en-US"/>
              <a:t> and sing about another body part.</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r>
              <a:rPr lang="en-US">
                <a:ea typeface="Calibri"/>
                <a:cs typeface="Calibri"/>
              </a:rPr>
              <a:t>[</a:t>
            </a:r>
            <a:r>
              <a:rPr lang="en-US" i="1">
                <a:ea typeface="Calibri"/>
                <a:cs typeface="Calibri"/>
              </a:rPr>
              <a:t>This song can also be sung as "WHERE are baby's fingers?  WHERE are baby's toes? . . .    OR it can spoken.]</a:t>
            </a:r>
            <a:endParaRPr lang="en-US"/>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1" i="0" u="none" strike="noStrike" kern="1200">
                <a:solidFill>
                  <a:schemeClr val="tx1"/>
                </a:solidFill>
                <a:effectLst/>
                <a:latin typeface="+mn-lt"/>
                <a:ea typeface="+mn-ea"/>
                <a:cs typeface="+mn-cs"/>
              </a:rPr>
              <a:t>[Repeat song with baby's name]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Speaking of fingers and toes, here's a rhyme that we call a finger play because you can use baby's fingers to act out the rhyme.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lvl="1" rtl="0" fontAlgn="base"/>
            <a:r>
              <a:rPr lang="en-US" sz="1200" b="0" i="1" u="sng" kern="1200">
                <a:solidFill>
                  <a:schemeClr val="tx1"/>
                </a:solidFill>
                <a:effectLst/>
                <a:latin typeface="+mn-lt"/>
                <a:ea typeface="+mn-ea"/>
                <a:cs typeface="+mn-cs"/>
              </a:rPr>
              <a:t>This </a:t>
            </a:r>
            <a:r>
              <a:rPr lang="en-US" i="1" u="sng"/>
              <a:t>Little</a:t>
            </a:r>
            <a:r>
              <a:rPr lang="en-US" sz="1200" b="0" i="1" u="sng" kern="1200">
                <a:solidFill>
                  <a:schemeClr val="tx1"/>
                </a:solidFill>
                <a:effectLst/>
                <a:latin typeface="+mn-lt"/>
                <a:ea typeface="+mn-ea"/>
                <a:cs typeface="+mn-cs"/>
              </a:rPr>
              <a:t> </a:t>
            </a:r>
            <a:r>
              <a:rPr lang="en-US" i="1" u="sng"/>
              <a:t>Baby</a:t>
            </a:r>
            <a:r>
              <a:rPr lang="en-US" sz="1200" b="0" i="1" u="sng" kern="1200">
                <a:solidFill>
                  <a:schemeClr val="tx1"/>
                </a:solidFill>
                <a:effectLst/>
                <a:latin typeface="+mn-lt"/>
                <a:ea typeface="+mn-ea"/>
                <a:cs typeface="+mn-cs"/>
              </a:rPr>
              <a:t> is </a:t>
            </a:r>
            <a:r>
              <a:rPr lang="en-US" i="1" u="sng"/>
              <a:t>Ready</a:t>
            </a:r>
            <a:r>
              <a:rPr lang="en-US" sz="1200" b="0" i="1" u="sng" kern="1200">
                <a:solidFill>
                  <a:schemeClr val="tx1"/>
                </a:solidFill>
                <a:effectLst/>
                <a:latin typeface="+mn-lt"/>
                <a:ea typeface="+mn-ea"/>
                <a:cs typeface="+mn-cs"/>
              </a:rPr>
              <a:t> for a </a:t>
            </a:r>
            <a:r>
              <a:rPr lang="en-US" i="1" u="sng"/>
              <a:t>Nap</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lvl="1" rtl="0" fontAlgn="base"/>
            <a:r>
              <a:rPr lang="en-US" sz="1200" b="0" i="1" u="none" strike="noStrike" kern="1200">
                <a:solidFill>
                  <a:schemeClr val="tx1"/>
                </a:solidFill>
                <a:effectLst/>
                <a:latin typeface="+mn-lt"/>
                <a:ea typeface="+mn-ea"/>
                <a:cs typeface="+mn-cs"/>
              </a:rPr>
              <a:t>This little baby is ready for a nap</a:t>
            </a:r>
            <a:r>
              <a:rPr lang="en-US" i="1"/>
              <a:t>.</a:t>
            </a:r>
            <a:r>
              <a:rPr lang="en-US" sz="1200" b="0" i="1" u="none" strike="noStrike" kern="1200">
                <a:solidFill>
                  <a:schemeClr val="tx1"/>
                </a:solidFill>
                <a:effectLst/>
                <a:latin typeface="+mn-lt"/>
                <a:ea typeface="+mn-ea"/>
                <a:cs typeface="+mn-cs"/>
              </a:rPr>
              <a:t> (hold up your index finger)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lvl="1" rtl="0" fontAlgn="base"/>
            <a:r>
              <a:rPr lang="en-US" sz="1200" b="0" i="1" u="none" strike="noStrike" kern="1200">
                <a:solidFill>
                  <a:schemeClr val="tx1"/>
                </a:solidFill>
                <a:effectLst/>
                <a:latin typeface="+mn-lt"/>
                <a:ea typeface="+mn-ea"/>
                <a:cs typeface="+mn-cs"/>
              </a:rPr>
              <a:t>Lay baby down in a loving lap</a:t>
            </a:r>
            <a:r>
              <a:rPr lang="en-US" i="1"/>
              <a:t>.</a:t>
            </a:r>
            <a:r>
              <a:rPr lang="en-US" sz="1200" b="0" i="1" u="none" strike="noStrike" kern="1200">
                <a:solidFill>
                  <a:schemeClr val="tx1"/>
                </a:solidFill>
                <a:effectLst/>
                <a:latin typeface="+mn-lt"/>
                <a:ea typeface="+mn-ea"/>
                <a:cs typeface="+mn-cs"/>
              </a:rPr>
              <a:t> (put your index finger in the palm of baby's hand)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lvl="1" rtl="0" fontAlgn="base"/>
            <a:r>
              <a:rPr lang="en-US" sz="1200" b="0" i="1" u="none" strike="noStrike" kern="1200">
                <a:solidFill>
                  <a:schemeClr val="tx1"/>
                </a:solidFill>
                <a:effectLst/>
                <a:latin typeface="+mn-lt"/>
                <a:ea typeface="+mn-ea"/>
                <a:cs typeface="+mn-cs"/>
              </a:rPr>
              <a:t>Cover baby up so they won't peep</a:t>
            </a:r>
            <a:r>
              <a:rPr lang="en-US" i="1"/>
              <a:t>.</a:t>
            </a:r>
            <a:r>
              <a:rPr lang="en-US" sz="1200" b="0" i="1" u="none" strike="noStrike" kern="1200">
                <a:solidFill>
                  <a:schemeClr val="tx1"/>
                </a:solidFill>
                <a:effectLst/>
                <a:latin typeface="+mn-lt"/>
                <a:ea typeface="+mn-ea"/>
                <a:cs typeface="+mn-cs"/>
              </a:rPr>
              <a:t> (baby's fingers will instinctively wrap around your finger)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panose="020F0502020204030204"/>
              <a:cs typeface="Calibri" panose="020F0502020204030204"/>
            </a:endParaRPr>
          </a:p>
          <a:p>
            <a:pPr lvl="1" rtl="0" fontAlgn="base"/>
            <a:r>
              <a:rPr lang="en-US" sz="1200" b="0" i="1" u="none" strike="noStrike" kern="1200">
                <a:solidFill>
                  <a:schemeClr val="tx1"/>
                </a:solidFill>
                <a:effectLst/>
                <a:latin typeface="+mn-lt"/>
                <a:ea typeface="+mn-ea"/>
                <a:cs typeface="+mn-cs"/>
              </a:rPr>
              <a:t>Rock the baby 'til they're fast asleep</a:t>
            </a:r>
            <a:r>
              <a:rPr lang="en-US" i="1"/>
              <a:t>.</a:t>
            </a:r>
            <a:r>
              <a:rPr lang="en-US" sz="1200" b="0" i="1" u="none" strike="noStrike" kern="1200">
                <a:solidFill>
                  <a:schemeClr val="tx1"/>
                </a:solidFill>
                <a:effectLst/>
                <a:latin typeface="+mn-lt"/>
                <a:ea typeface="+mn-ea"/>
                <a:cs typeface="+mn-cs"/>
              </a:rPr>
              <a:t> (rock baby's hand back and forth)</a:t>
            </a:r>
            <a:endParaRPr lang="en-US" sz="1200" b="0" i="0" kern="1200">
              <a:solidFill>
                <a:schemeClr val="tx1"/>
              </a:solidFill>
              <a:effectLst/>
              <a:latin typeface="+mn-lt"/>
              <a:ea typeface="Calibri" panose="020F0502020204030204"/>
              <a:cs typeface="Calibri" panose="020F0502020204030204"/>
            </a:endParaRPr>
          </a:p>
          <a:p>
            <a:endParaRPr lang="en-US"/>
          </a:p>
          <a:p>
            <a:endParaRPr lang="en-US" i="1">
              <a:ea typeface="Calibri"/>
              <a:cs typeface="Calibri"/>
            </a:endParaRPr>
          </a:p>
        </p:txBody>
      </p:sp>
      <p:sp>
        <p:nvSpPr>
          <p:cNvPr id="4" name="Slide Number Placeholder 3"/>
          <p:cNvSpPr>
            <a:spLocks noGrp="1"/>
          </p:cNvSpPr>
          <p:nvPr>
            <p:ph type="sldNum" sz="quarter" idx="5"/>
          </p:nvPr>
        </p:nvSpPr>
        <p:spPr/>
        <p:txBody>
          <a:bodyPr/>
          <a:lstStyle/>
          <a:p>
            <a:fld id="{E5DEC5E6-542A-4973-838F-F10256119684}" type="slidenum">
              <a:rPr lang="en-US" smtClean="0"/>
              <a:t>8</a:t>
            </a:fld>
            <a:endParaRPr lang="en-US"/>
          </a:p>
        </p:txBody>
      </p:sp>
    </p:spTree>
    <p:extLst>
      <p:ext uri="{BB962C8B-B14F-4D97-AF65-F5344CB8AC3E}">
        <p14:creationId xmlns:p14="http://schemas.microsoft.com/office/powerpoint/2010/main" val="409495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ea typeface="Calibri"/>
                <a:cs typeface="Calibri"/>
              </a:rPr>
              <a:t>Now</a:t>
            </a:r>
            <a:r>
              <a:rPr lang="en-US" sz="1200" b="0" i="0" u="none" strike="noStrike" kern="1200">
                <a:solidFill>
                  <a:schemeClr val="tx1"/>
                </a:solidFill>
                <a:effectLst/>
                <a:latin typeface="+mn-lt"/>
                <a:ea typeface="+mn-ea"/>
                <a:cs typeface="+mn-cs"/>
              </a:rPr>
              <a:t> we are going to practice a variety of rhymes and songs you can do with baby. </a:t>
            </a:r>
            <a:r>
              <a:rPr lang="en-US" sz="1200" b="0" i="0" kern="1200">
                <a:solidFill>
                  <a:schemeClr val="tx1"/>
                </a:solidFill>
                <a:effectLst/>
                <a:latin typeface="+mn-lt"/>
                <a:ea typeface="+mn-ea"/>
                <a:cs typeface="+mn-cs"/>
              </a:rPr>
              <a:t>​</a:t>
            </a:r>
            <a:endParaRPr lang="en-US">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1" i="0" u="none" strike="noStrike" kern="1200">
                <a:solidFill>
                  <a:schemeClr val="tx1"/>
                </a:solidFill>
                <a:effectLst/>
                <a:latin typeface="+mn-lt"/>
                <a:ea typeface="+mn-ea"/>
                <a:cs typeface="+mn-cs"/>
              </a:rPr>
              <a:t>[Pick songs/rhyme from the slide OR pick some of your favorites to share and do together]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5DEC5E6-542A-4973-838F-F10256119684}" type="slidenum">
              <a:rPr lang="en-US" smtClean="0"/>
              <a:t>9</a:t>
            </a:fld>
            <a:endParaRPr lang="en-US"/>
          </a:p>
        </p:txBody>
      </p:sp>
    </p:spTree>
    <p:extLst>
      <p:ext uri="{BB962C8B-B14F-4D97-AF65-F5344CB8AC3E}">
        <p14:creationId xmlns:p14="http://schemas.microsoft.com/office/powerpoint/2010/main" val="209612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3BFC-0884-C720-AD40-8952D67BE4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A2DA22-47D1-9F9C-2282-026D41A98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2CAF63-6F76-C786-524B-0B70E99CCA46}"/>
              </a:ext>
            </a:extLst>
          </p:cNvPr>
          <p:cNvSpPr>
            <a:spLocks noGrp="1"/>
          </p:cNvSpPr>
          <p:nvPr>
            <p:ph type="dt" sz="half" idx="10"/>
          </p:nvPr>
        </p:nvSpPr>
        <p:spPr/>
        <p:txBody>
          <a:bodyPr/>
          <a:lstStyle/>
          <a:p>
            <a:fld id="{EA78755B-D508-4D46-8172-E3DCBF2607A3}" type="datetimeFigureOut">
              <a:rPr lang="en-US" smtClean="0"/>
              <a:t>8/7/2025</a:t>
            </a:fld>
            <a:endParaRPr lang="en-US"/>
          </a:p>
        </p:txBody>
      </p:sp>
      <p:sp>
        <p:nvSpPr>
          <p:cNvPr id="5" name="Footer Placeholder 4">
            <a:extLst>
              <a:ext uri="{FF2B5EF4-FFF2-40B4-BE49-F238E27FC236}">
                <a16:creationId xmlns:a16="http://schemas.microsoft.com/office/drawing/2014/main" id="{D0476074-A4C0-2521-D598-56B93008C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07A95-D013-BBD8-0FCB-8852CA65529F}"/>
              </a:ext>
            </a:extLst>
          </p:cNvPr>
          <p:cNvSpPr>
            <a:spLocks noGrp="1"/>
          </p:cNvSpPr>
          <p:nvPr>
            <p:ph type="sldNum" sz="quarter" idx="12"/>
          </p:nvPr>
        </p:nvSpPr>
        <p:spPr/>
        <p:txBody>
          <a:bodyPr/>
          <a:lstStyle/>
          <a:p>
            <a:fld id="{E83ABDD9-074C-4303-AA65-4D9867ED10AD}" type="slidenum">
              <a:rPr lang="en-US" smtClean="0"/>
              <a:t>‹#›</a:t>
            </a:fld>
            <a:endParaRPr lang="en-US"/>
          </a:p>
        </p:txBody>
      </p:sp>
    </p:spTree>
    <p:extLst>
      <p:ext uri="{BB962C8B-B14F-4D97-AF65-F5344CB8AC3E}">
        <p14:creationId xmlns:p14="http://schemas.microsoft.com/office/powerpoint/2010/main" val="265369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E25A-DB14-133A-E77B-B1C1EA12D0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A200C2-BE2D-0A69-29D5-4794D271A2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C002D-68B2-E3F3-A7D0-FE4C223FC886}"/>
              </a:ext>
            </a:extLst>
          </p:cNvPr>
          <p:cNvSpPr>
            <a:spLocks noGrp="1"/>
          </p:cNvSpPr>
          <p:nvPr>
            <p:ph type="dt" sz="half" idx="10"/>
          </p:nvPr>
        </p:nvSpPr>
        <p:spPr/>
        <p:txBody>
          <a:bodyPr/>
          <a:lstStyle/>
          <a:p>
            <a:fld id="{EA78755B-D508-4D46-8172-E3DCBF2607A3}" type="datetimeFigureOut">
              <a:rPr lang="en-US" smtClean="0"/>
              <a:t>8/7/2025</a:t>
            </a:fld>
            <a:endParaRPr lang="en-US"/>
          </a:p>
        </p:txBody>
      </p:sp>
      <p:sp>
        <p:nvSpPr>
          <p:cNvPr id="5" name="Footer Placeholder 4">
            <a:extLst>
              <a:ext uri="{FF2B5EF4-FFF2-40B4-BE49-F238E27FC236}">
                <a16:creationId xmlns:a16="http://schemas.microsoft.com/office/drawing/2014/main" id="{57BC6791-107E-6E4C-F8CC-61D67AEE0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110E4-184F-26B0-A445-6631CB043D80}"/>
              </a:ext>
            </a:extLst>
          </p:cNvPr>
          <p:cNvSpPr>
            <a:spLocks noGrp="1"/>
          </p:cNvSpPr>
          <p:nvPr>
            <p:ph type="sldNum" sz="quarter" idx="12"/>
          </p:nvPr>
        </p:nvSpPr>
        <p:spPr/>
        <p:txBody>
          <a:bodyPr/>
          <a:lstStyle/>
          <a:p>
            <a:fld id="{E83ABDD9-074C-4303-AA65-4D9867ED10AD}" type="slidenum">
              <a:rPr lang="en-US" smtClean="0"/>
              <a:t>‹#›</a:t>
            </a:fld>
            <a:endParaRPr lang="en-US"/>
          </a:p>
        </p:txBody>
      </p:sp>
    </p:spTree>
    <p:extLst>
      <p:ext uri="{BB962C8B-B14F-4D97-AF65-F5344CB8AC3E}">
        <p14:creationId xmlns:p14="http://schemas.microsoft.com/office/powerpoint/2010/main" val="101165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56CE1-6F9E-1204-6240-808D4F6F2F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03D794-76BE-AF76-9854-4DDCC96AEF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2F247-2E20-F4E8-80CD-F5D84E11B15B}"/>
              </a:ext>
            </a:extLst>
          </p:cNvPr>
          <p:cNvSpPr>
            <a:spLocks noGrp="1"/>
          </p:cNvSpPr>
          <p:nvPr>
            <p:ph type="dt" sz="half" idx="10"/>
          </p:nvPr>
        </p:nvSpPr>
        <p:spPr/>
        <p:txBody>
          <a:bodyPr/>
          <a:lstStyle/>
          <a:p>
            <a:fld id="{EA78755B-D508-4D46-8172-E3DCBF2607A3}" type="datetimeFigureOut">
              <a:rPr lang="en-US" smtClean="0"/>
              <a:t>8/7/2025</a:t>
            </a:fld>
            <a:endParaRPr lang="en-US"/>
          </a:p>
        </p:txBody>
      </p:sp>
      <p:sp>
        <p:nvSpPr>
          <p:cNvPr id="5" name="Footer Placeholder 4">
            <a:extLst>
              <a:ext uri="{FF2B5EF4-FFF2-40B4-BE49-F238E27FC236}">
                <a16:creationId xmlns:a16="http://schemas.microsoft.com/office/drawing/2014/main" id="{49840C81-F336-712D-B041-B97E33319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F0775-4016-4AC3-D549-B91A649143C5}"/>
              </a:ext>
            </a:extLst>
          </p:cNvPr>
          <p:cNvSpPr>
            <a:spLocks noGrp="1"/>
          </p:cNvSpPr>
          <p:nvPr>
            <p:ph type="sldNum" sz="quarter" idx="12"/>
          </p:nvPr>
        </p:nvSpPr>
        <p:spPr/>
        <p:txBody>
          <a:bodyPr/>
          <a:lstStyle/>
          <a:p>
            <a:fld id="{E83ABDD9-074C-4303-AA65-4D9867ED10AD}" type="slidenum">
              <a:rPr lang="en-US" smtClean="0"/>
              <a:t>‹#›</a:t>
            </a:fld>
            <a:endParaRPr lang="en-US"/>
          </a:p>
        </p:txBody>
      </p:sp>
    </p:spTree>
    <p:extLst>
      <p:ext uri="{BB962C8B-B14F-4D97-AF65-F5344CB8AC3E}">
        <p14:creationId xmlns:p14="http://schemas.microsoft.com/office/powerpoint/2010/main" val="45608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B27D-3A7E-BC8D-FEF2-97F7F5B1F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4BAAD-E7A8-7FEA-6688-6C96F1B15E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A66B2-0552-923B-DDF7-600A8C0FF1CA}"/>
              </a:ext>
            </a:extLst>
          </p:cNvPr>
          <p:cNvSpPr>
            <a:spLocks noGrp="1"/>
          </p:cNvSpPr>
          <p:nvPr>
            <p:ph type="dt" sz="half" idx="10"/>
          </p:nvPr>
        </p:nvSpPr>
        <p:spPr/>
        <p:txBody>
          <a:bodyPr/>
          <a:lstStyle/>
          <a:p>
            <a:fld id="{EA78755B-D508-4D46-8172-E3DCBF2607A3}" type="datetimeFigureOut">
              <a:rPr lang="en-US" smtClean="0"/>
              <a:t>8/7/2025</a:t>
            </a:fld>
            <a:endParaRPr lang="en-US"/>
          </a:p>
        </p:txBody>
      </p:sp>
      <p:sp>
        <p:nvSpPr>
          <p:cNvPr id="5" name="Footer Placeholder 4">
            <a:extLst>
              <a:ext uri="{FF2B5EF4-FFF2-40B4-BE49-F238E27FC236}">
                <a16:creationId xmlns:a16="http://schemas.microsoft.com/office/drawing/2014/main" id="{D4105194-5DE8-B61E-62E3-7358E5B25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51202-CB5A-1B81-2A22-F429A2C0D702}"/>
              </a:ext>
            </a:extLst>
          </p:cNvPr>
          <p:cNvSpPr>
            <a:spLocks noGrp="1"/>
          </p:cNvSpPr>
          <p:nvPr>
            <p:ph type="sldNum" sz="quarter" idx="12"/>
          </p:nvPr>
        </p:nvSpPr>
        <p:spPr/>
        <p:txBody>
          <a:bodyPr/>
          <a:lstStyle/>
          <a:p>
            <a:fld id="{E83ABDD9-074C-4303-AA65-4D9867ED10AD}" type="slidenum">
              <a:rPr lang="en-US" smtClean="0"/>
              <a:t>‹#›</a:t>
            </a:fld>
            <a:endParaRPr lang="en-US"/>
          </a:p>
        </p:txBody>
      </p:sp>
    </p:spTree>
    <p:extLst>
      <p:ext uri="{BB962C8B-B14F-4D97-AF65-F5344CB8AC3E}">
        <p14:creationId xmlns:p14="http://schemas.microsoft.com/office/powerpoint/2010/main" val="80760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CF85-40D4-57EB-109C-0BA59442BF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7F4C7E-0AAD-FD8E-A35D-356B3285AA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5FC637-EDFE-F6A2-7736-24531D581532}"/>
              </a:ext>
            </a:extLst>
          </p:cNvPr>
          <p:cNvSpPr>
            <a:spLocks noGrp="1"/>
          </p:cNvSpPr>
          <p:nvPr>
            <p:ph type="dt" sz="half" idx="10"/>
          </p:nvPr>
        </p:nvSpPr>
        <p:spPr/>
        <p:txBody>
          <a:bodyPr/>
          <a:lstStyle/>
          <a:p>
            <a:fld id="{EA78755B-D508-4D46-8172-E3DCBF2607A3}" type="datetimeFigureOut">
              <a:rPr lang="en-US" smtClean="0"/>
              <a:t>8/7/2025</a:t>
            </a:fld>
            <a:endParaRPr lang="en-US"/>
          </a:p>
        </p:txBody>
      </p:sp>
      <p:sp>
        <p:nvSpPr>
          <p:cNvPr id="5" name="Footer Placeholder 4">
            <a:extLst>
              <a:ext uri="{FF2B5EF4-FFF2-40B4-BE49-F238E27FC236}">
                <a16:creationId xmlns:a16="http://schemas.microsoft.com/office/drawing/2014/main" id="{1BDBCF56-CFB6-427E-91CC-584291772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9E48F-6B86-9755-D3E7-78FB39E78F1A}"/>
              </a:ext>
            </a:extLst>
          </p:cNvPr>
          <p:cNvSpPr>
            <a:spLocks noGrp="1"/>
          </p:cNvSpPr>
          <p:nvPr>
            <p:ph type="sldNum" sz="quarter" idx="12"/>
          </p:nvPr>
        </p:nvSpPr>
        <p:spPr/>
        <p:txBody>
          <a:bodyPr/>
          <a:lstStyle/>
          <a:p>
            <a:fld id="{E83ABDD9-074C-4303-AA65-4D9867ED10AD}" type="slidenum">
              <a:rPr lang="en-US" smtClean="0"/>
              <a:t>‹#›</a:t>
            </a:fld>
            <a:endParaRPr lang="en-US"/>
          </a:p>
        </p:txBody>
      </p:sp>
    </p:spTree>
    <p:extLst>
      <p:ext uri="{BB962C8B-B14F-4D97-AF65-F5344CB8AC3E}">
        <p14:creationId xmlns:p14="http://schemas.microsoft.com/office/powerpoint/2010/main" val="126496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5E71-5C43-D382-2531-C1E81F65BE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8D54E4-300C-A9F1-87FF-E79ECDC9B3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92D079-7183-19DA-4371-DA3E6AE37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C6AE27-D0EE-B1BC-174B-8EF336A204F3}"/>
              </a:ext>
            </a:extLst>
          </p:cNvPr>
          <p:cNvSpPr>
            <a:spLocks noGrp="1"/>
          </p:cNvSpPr>
          <p:nvPr>
            <p:ph type="dt" sz="half" idx="10"/>
          </p:nvPr>
        </p:nvSpPr>
        <p:spPr/>
        <p:txBody>
          <a:bodyPr/>
          <a:lstStyle/>
          <a:p>
            <a:fld id="{EA78755B-D508-4D46-8172-E3DCBF2607A3}" type="datetimeFigureOut">
              <a:rPr lang="en-US" smtClean="0"/>
              <a:t>8/7/2025</a:t>
            </a:fld>
            <a:endParaRPr lang="en-US"/>
          </a:p>
        </p:txBody>
      </p:sp>
      <p:sp>
        <p:nvSpPr>
          <p:cNvPr id="6" name="Footer Placeholder 5">
            <a:extLst>
              <a:ext uri="{FF2B5EF4-FFF2-40B4-BE49-F238E27FC236}">
                <a16:creationId xmlns:a16="http://schemas.microsoft.com/office/drawing/2014/main" id="{22DBA664-7E36-0AC2-7124-411BCC76A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599EF-17ED-DDAD-EC21-7B0E3A11F30D}"/>
              </a:ext>
            </a:extLst>
          </p:cNvPr>
          <p:cNvSpPr>
            <a:spLocks noGrp="1"/>
          </p:cNvSpPr>
          <p:nvPr>
            <p:ph type="sldNum" sz="quarter" idx="12"/>
          </p:nvPr>
        </p:nvSpPr>
        <p:spPr/>
        <p:txBody>
          <a:bodyPr/>
          <a:lstStyle/>
          <a:p>
            <a:fld id="{E83ABDD9-074C-4303-AA65-4D9867ED10AD}" type="slidenum">
              <a:rPr lang="en-US" smtClean="0"/>
              <a:t>‹#›</a:t>
            </a:fld>
            <a:endParaRPr lang="en-US"/>
          </a:p>
        </p:txBody>
      </p:sp>
    </p:spTree>
    <p:extLst>
      <p:ext uri="{BB962C8B-B14F-4D97-AF65-F5344CB8AC3E}">
        <p14:creationId xmlns:p14="http://schemas.microsoft.com/office/powerpoint/2010/main" val="199081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1E61-8F4D-7B86-432F-C9BF9E759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A40572-7409-0CA4-7282-3C2CFB8BA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42B00E-7CA6-E923-D700-A462CDC667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2AD973-F8E3-0A37-315A-EB93EFBF9D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992B38-46A8-0C01-A993-5B6D3CB610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858EE2-C1E9-E9A8-B405-717511AE31FF}"/>
              </a:ext>
            </a:extLst>
          </p:cNvPr>
          <p:cNvSpPr>
            <a:spLocks noGrp="1"/>
          </p:cNvSpPr>
          <p:nvPr>
            <p:ph type="dt" sz="half" idx="10"/>
          </p:nvPr>
        </p:nvSpPr>
        <p:spPr/>
        <p:txBody>
          <a:bodyPr/>
          <a:lstStyle/>
          <a:p>
            <a:fld id="{EA78755B-D508-4D46-8172-E3DCBF2607A3}" type="datetimeFigureOut">
              <a:rPr lang="en-US" smtClean="0"/>
              <a:t>8/7/2025</a:t>
            </a:fld>
            <a:endParaRPr lang="en-US"/>
          </a:p>
        </p:txBody>
      </p:sp>
      <p:sp>
        <p:nvSpPr>
          <p:cNvPr id="8" name="Footer Placeholder 7">
            <a:extLst>
              <a:ext uri="{FF2B5EF4-FFF2-40B4-BE49-F238E27FC236}">
                <a16:creationId xmlns:a16="http://schemas.microsoft.com/office/drawing/2014/main" id="{1337C69D-8A83-EAA1-AD4F-CD2E5FC82B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DD2976-F0BD-9264-CE66-8C3BBE2BB849}"/>
              </a:ext>
            </a:extLst>
          </p:cNvPr>
          <p:cNvSpPr>
            <a:spLocks noGrp="1"/>
          </p:cNvSpPr>
          <p:nvPr>
            <p:ph type="sldNum" sz="quarter" idx="12"/>
          </p:nvPr>
        </p:nvSpPr>
        <p:spPr/>
        <p:txBody>
          <a:bodyPr/>
          <a:lstStyle/>
          <a:p>
            <a:fld id="{E83ABDD9-074C-4303-AA65-4D9867ED10AD}" type="slidenum">
              <a:rPr lang="en-US" smtClean="0"/>
              <a:t>‹#›</a:t>
            </a:fld>
            <a:endParaRPr lang="en-US"/>
          </a:p>
        </p:txBody>
      </p:sp>
    </p:spTree>
    <p:extLst>
      <p:ext uri="{BB962C8B-B14F-4D97-AF65-F5344CB8AC3E}">
        <p14:creationId xmlns:p14="http://schemas.microsoft.com/office/powerpoint/2010/main" val="278012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1C23-B007-5EB4-CC07-5D13D0BFA1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7B94BC-3DAE-4EDD-4B33-85F1A2923D01}"/>
              </a:ext>
            </a:extLst>
          </p:cNvPr>
          <p:cNvSpPr>
            <a:spLocks noGrp="1"/>
          </p:cNvSpPr>
          <p:nvPr>
            <p:ph type="dt" sz="half" idx="10"/>
          </p:nvPr>
        </p:nvSpPr>
        <p:spPr/>
        <p:txBody>
          <a:bodyPr/>
          <a:lstStyle/>
          <a:p>
            <a:fld id="{EA78755B-D508-4D46-8172-E3DCBF2607A3}" type="datetimeFigureOut">
              <a:rPr lang="en-US" smtClean="0"/>
              <a:t>8/7/2025</a:t>
            </a:fld>
            <a:endParaRPr lang="en-US"/>
          </a:p>
        </p:txBody>
      </p:sp>
      <p:sp>
        <p:nvSpPr>
          <p:cNvPr id="4" name="Footer Placeholder 3">
            <a:extLst>
              <a:ext uri="{FF2B5EF4-FFF2-40B4-BE49-F238E27FC236}">
                <a16:creationId xmlns:a16="http://schemas.microsoft.com/office/drawing/2014/main" id="{1038203B-8E5E-3179-55C9-6A5307DE7F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B655EB-3BDE-6314-1460-9BA39AA53155}"/>
              </a:ext>
            </a:extLst>
          </p:cNvPr>
          <p:cNvSpPr>
            <a:spLocks noGrp="1"/>
          </p:cNvSpPr>
          <p:nvPr>
            <p:ph type="sldNum" sz="quarter" idx="12"/>
          </p:nvPr>
        </p:nvSpPr>
        <p:spPr/>
        <p:txBody>
          <a:bodyPr/>
          <a:lstStyle/>
          <a:p>
            <a:fld id="{E83ABDD9-074C-4303-AA65-4D9867ED10AD}" type="slidenum">
              <a:rPr lang="en-US" smtClean="0"/>
              <a:t>‹#›</a:t>
            </a:fld>
            <a:endParaRPr lang="en-US"/>
          </a:p>
        </p:txBody>
      </p:sp>
    </p:spTree>
    <p:extLst>
      <p:ext uri="{BB962C8B-B14F-4D97-AF65-F5344CB8AC3E}">
        <p14:creationId xmlns:p14="http://schemas.microsoft.com/office/powerpoint/2010/main" val="1482916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EAFFB-90BB-E0CC-C75B-98FCCE13B973}"/>
              </a:ext>
            </a:extLst>
          </p:cNvPr>
          <p:cNvSpPr>
            <a:spLocks noGrp="1"/>
          </p:cNvSpPr>
          <p:nvPr>
            <p:ph type="dt" sz="half" idx="10"/>
          </p:nvPr>
        </p:nvSpPr>
        <p:spPr/>
        <p:txBody>
          <a:bodyPr/>
          <a:lstStyle/>
          <a:p>
            <a:fld id="{EA78755B-D508-4D46-8172-E3DCBF2607A3}" type="datetimeFigureOut">
              <a:rPr lang="en-US" smtClean="0"/>
              <a:t>8/7/2025</a:t>
            </a:fld>
            <a:endParaRPr lang="en-US"/>
          </a:p>
        </p:txBody>
      </p:sp>
      <p:sp>
        <p:nvSpPr>
          <p:cNvPr id="3" name="Footer Placeholder 2">
            <a:extLst>
              <a:ext uri="{FF2B5EF4-FFF2-40B4-BE49-F238E27FC236}">
                <a16:creationId xmlns:a16="http://schemas.microsoft.com/office/drawing/2014/main" id="{CAA5E7EA-D854-5715-43CF-37068092BB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AE8698-13EC-7518-1EB0-A8EED7E992BD}"/>
              </a:ext>
            </a:extLst>
          </p:cNvPr>
          <p:cNvSpPr>
            <a:spLocks noGrp="1"/>
          </p:cNvSpPr>
          <p:nvPr>
            <p:ph type="sldNum" sz="quarter" idx="12"/>
          </p:nvPr>
        </p:nvSpPr>
        <p:spPr/>
        <p:txBody>
          <a:bodyPr/>
          <a:lstStyle/>
          <a:p>
            <a:fld id="{E83ABDD9-074C-4303-AA65-4D9867ED10AD}" type="slidenum">
              <a:rPr lang="en-US" smtClean="0"/>
              <a:t>‹#›</a:t>
            </a:fld>
            <a:endParaRPr lang="en-US"/>
          </a:p>
        </p:txBody>
      </p:sp>
    </p:spTree>
    <p:extLst>
      <p:ext uri="{BB962C8B-B14F-4D97-AF65-F5344CB8AC3E}">
        <p14:creationId xmlns:p14="http://schemas.microsoft.com/office/powerpoint/2010/main" val="425219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93CF-660B-056D-0596-0693D639A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2B558-4930-69A8-9592-179008C073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857A90-E4FC-DE53-12C2-FA764398B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E4BEAA-B68B-2024-A5F2-0CFEF9703E75}"/>
              </a:ext>
            </a:extLst>
          </p:cNvPr>
          <p:cNvSpPr>
            <a:spLocks noGrp="1"/>
          </p:cNvSpPr>
          <p:nvPr>
            <p:ph type="dt" sz="half" idx="10"/>
          </p:nvPr>
        </p:nvSpPr>
        <p:spPr/>
        <p:txBody>
          <a:bodyPr/>
          <a:lstStyle/>
          <a:p>
            <a:fld id="{EA78755B-D508-4D46-8172-E3DCBF2607A3}" type="datetimeFigureOut">
              <a:rPr lang="en-US" smtClean="0"/>
              <a:t>8/7/2025</a:t>
            </a:fld>
            <a:endParaRPr lang="en-US"/>
          </a:p>
        </p:txBody>
      </p:sp>
      <p:sp>
        <p:nvSpPr>
          <p:cNvPr id="6" name="Footer Placeholder 5">
            <a:extLst>
              <a:ext uri="{FF2B5EF4-FFF2-40B4-BE49-F238E27FC236}">
                <a16:creationId xmlns:a16="http://schemas.microsoft.com/office/drawing/2014/main" id="{6DEB2232-BA9E-2BBA-E440-1E21BD389B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7143F-3189-5083-183C-E4DC5ADC7DA1}"/>
              </a:ext>
            </a:extLst>
          </p:cNvPr>
          <p:cNvSpPr>
            <a:spLocks noGrp="1"/>
          </p:cNvSpPr>
          <p:nvPr>
            <p:ph type="sldNum" sz="quarter" idx="12"/>
          </p:nvPr>
        </p:nvSpPr>
        <p:spPr/>
        <p:txBody>
          <a:bodyPr/>
          <a:lstStyle/>
          <a:p>
            <a:fld id="{E83ABDD9-074C-4303-AA65-4D9867ED10AD}" type="slidenum">
              <a:rPr lang="en-US" smtClean="0"/>
              <a:t>‹#›</a:t>
            </a:fld>
            <a:endParaRPr lang="en-US"/>
          </a:p>
        </p:txBody>
      </p:sp>
    </p:spTree>
    <p:extLst>
      <p:ext uri="{BB962C8B-B14F-4D97-AF65-F5344CB8AC3E}">
        <p14:creationId xmlns:p14="http://schemas.microsoft.com/office/powerpoint/2010/main" val="367881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BDFB-A40F-9188-F3EC-4BA1B2245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51D6C-77F7-92BD-AEAE-A8E56C0F0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56E36C-9218-62C2-CAC3-C902BE2E3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97C2F4-E7D9-22C1-EEC9-ED38E75963F7}"/>
              </a:ext>
            </a:extLst>
          </p:cNvPr>
          <p:cNvSpPr>
            <a:spLocks noGrp="1"/>
          </p:cNvSpPr>
          <p:nvPr>
            <p:ph type="dt" sz="half" idx="10"/>
          </p:nvPr>
        </p:nvSpPr>
        <p:spPr/>
        <p:txBody>
          <a:bodyPr/>
          <a:lstStyle/>
          <a:p>
            <a:fld id="{EA78755B-D508-4D46-8172-E3DCBF2607A3}" type="datetimeFigureOut">
              <a:rPr lang="en-US" smtClean="0"/>
              <a:t>8/7/2025</a:t>
            </a:fld>
            <a:endParaRPr lang="en-US"/>
          </a:p>
        </p:txBody>
      </p:sp>
      <p:sp>
        <p:nvSpPr>
          <p:cNvPr id="6" name="Footer Placeholder 5">
            <a:extLst>
              <a:ext uri="{FF2B5EF4-FFF2-40B4-BE49-F238E27FC236}">
                <a16:creationId xmlns:a16="http://schemas.microsoft.com/office/drawing/2014/main" id="{F214E8C7-563A-FAF3-8640-090AF05AE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5105A-279B-328F-48BD-DC6659883715}"/>
              </a:ext>
            </a:extLst>
          </p:cNvPr>
          <p:cNvSpPr>
            <a:spLocks noGrp="1"/>
          </p:cNvSpPr>
          <p:nvPr>
            <p:ph type="sldNum" sz="quarter" idx="12"/>
          </p:nvPr>
        </p:nvSpPr>
        <p:spPr/>
        <p:txBody>
          <a:bodyPr/>
          <a:lstStyle/>
          <a:p>
            <a:fld id="{E83ABDD9-074C-4303-AA65-4D9867ED10AD}" type="slidenum">
              <a:rPr lang="en-US" smtClean="0"/>
              <a:t>‹#›</a:t>
            </a:fld>
            <a:endParaRPr lang="en-US"/>
          </a:p>
        </p:txBody>
      </p:sp>
    </p:spTree>
    <p:extLst>
      <p:ext uri="{BB962C8B-B14F-4D97-AF65-F5344CB8AC3E}">
        <p14:creationId xmlns:p14="http://schemas.microsoft.com/office/powerpoint/2010/main" val="39895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750101-CB7E-B06B-3DB0-669B52101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E4B344-B9C1-FC53-609F-E2E6D050F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6DE94-28E4-87C9-3EC4-143117FF75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78755B-D508-4D46-8172-E3DCBF2607A3}" type="datetimeFigureOut">
              <a:rPr lang="en-US" smtClean="0"/>
              <a:t>8/7/2025</a:t>
            </a:fld>
            <a:endParaRPr lang="en-US"/>
          </a:p>
        </p:txBody>
      </p:sp>
      <p:sp>
        <p:nvSpPr>
          <p:cNvPr id="5" name="Footer Placeholder 4">
            <a:extLst>
              <a:ext uri="{FF2B5EF4-FFF2-40B4-BE49-F238E27FC236}">
                <a16:creationId xmlns:a16="http://schemas.microsoft.com/office/drawing/2014/main" id="{392A15A0-8AE6-822E-AE92-BD3FE40951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C749284-CC30-FBA8-D4F6-EE21BFB8D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3ABDD9-074C-4303-AA65-4D9867ED10AD}" type="slidenum">
              <a:rPr lang="en-US" smtClean="0"/>
              <a:t>‹#›</a:t>
            </a:fld>
            <a:endParaRPr lang="en-US"/>
          </a:p>
        </p:txBody>
      </p:sp>
    </p:spTree>
    <p:extLst>
      <p:ext uri="{BB962C8B-B14F-4D97-AF65-F5344CB8AC3E}">
        <p14:creationId xmlns:p14="http://schemas.microsoft.com/office/powerpoint/2010/main" val="163950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6.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13.png"/><Relationship Id="rId9"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69DA-278D-4B68-8F3B-2AAFC52FFFEB}"/>
              </a:ext>
            </a:extLst>
          </p:cNvPr>
          <p:cNvSpPr>
            <a:spLocks noGrp="1"/>
          </p:cNvSpPr>
          <p:nvPr>
            <p:ph type="ctrTitle"/>
          </p:nvPr>
        </p:nvSpPr>
        <p:spPr>
          <a:xfrm>
            <a:off x="1524000" y="2042319"/>
            <a:ext cx="9144000" cy="2387600"/>
          </a:xfrm>
        </p:spPr>
        <p:txBody>
          <a:bodyPr>
            <a:normAutofit/>
          </a:bodyPr>
          <a:lstStyle/>
          <a:p>
            <a:r>
              <a:rPr lang="en-US" sz="4800" b="1">
                <a:solidFill>
                  <a:srgbClr val="0068B3"/>
                </a:solidFill>
                <a:latin typeface="Calibri" panose="020F0502020204030204" pitchFamily="34" charset="0"/>
                <a:cs typeface="Calibri" panose="020F0502020204030204" pitchFamily="34" charset="0"/>
              </a:rPr>
              <a:t>Hatchlings Parent Workshop:</a:t>
            </a:r>
            <a:br>
              <a:rPr lang="en-US" sz="4800">
                <a:solidFill>
                  <a:srgbClr val="0068B3"/>
                </a:solidFill>
                <a:latin typeface="Calibri" panose="020F0502020204030204" pitchFamily="34" charset="0"/>
                <a:cs typeface="Calibri" panose="020F0502020204030204" pitchFamily="34" charset="0"/>
              </a:rPr>
            </a:br>
            <a:r>
              <a:rPr lang="en-US" sz="4800">
                <a:solidFill>
                  <a:srgbClr val="0068B3"/>
                </a:solidFill>
                <a:latin typeface="Calibri" panose="020F0502020204030204" pitchFamily="34" charset="0"/>
                <a:cs typeface="Calibri" panose="020F0502020204030204" pitchFamily="34" charset="0"/>
              </a:rPr>
              <a:t>Session 3: Building a Routine</a:t>
            </a:r>
          </a:p>
        </p:txBody>
      </p:sp>
      <p:sp>
        <p:nvSpPr>
          <p:cNvPr id="3" name="Subtitle 2">
            <a:extLst>
              <a:ext uri="{FF2B5EF4-FFF2-40B4-BE49-F238E27FC236}">
                <a16:creationId xmlns:a16="http://schemas.microsoft.com/office/drawing/2014/main" id="{69164E92-7DD8-4389-B300-87865BE86D86}"/>
              </a:ext>
            </a:extLst>
          </p:cNvPr>
          <p:cNvSpPr>
            <a:spLocks noGrp="1"/>
          </p:cNvSpPr>
          <p:nvPr>
            <p:ph type="subTitle" idx="1"/>
          </p:nvPr>
        </p:nvSpPr>
        <p:spPr>
          <a:xfrm>
            <a:off x="2336800" y="5042346"/>
            <a:ext cx="7499927" cy="1655762"/>
          </a:xfrm>
        </p:spPr>
        <p:txBody>
          <a:bodyPr>
            <a:normAutofit/>
          </a:bodyPr>
          <a:lstStyle/>
          <a:p>
            <a:endParaRPr lang="en-US" sz="2133">
              <a:latin typeface="Calibri" panose="020F0502020204030204" pitchFamily="34" charset="0"/>
              <a:cs typeface="Calibri" panose="020F0502020204030204" pitchFamily="34" charset="0"/>
            </a:endParaRPr>
          </a:p>
          <a:p>
            <a:endParaRPr lang="en-US" sz="2133">
              <a:latin typeface="Calibri" panose="020F0502020204030204" pitchFamily="34" charset="0"/>
              <a:cs typeface="Calibri" panose="020F0502020204030204" pitchFamily="34" charset="0"/>
            </a:endParaRPr>
          </a:p>
          <a:p>
            <a:r>
              <a:rPr lang="en-US" sz="2133">
                <a:latin typeface="Calibri" panose="020F0502020204030204" pitchFamily="34" charset="0"/>
                <a:cs typeface="Calibri" panose="020F0502020204030204" pitchFamily="34" charset="0"/>
              </a:rPr>
              <a:t>This program has been adapted from Dr. Betsy Diamant-Cohen’s Mother Goose on the Loose: Hatchlings</a:t>
            </a:r>
          </a:p>
        </p:txBody>
      </p:sp>
      <p:pic>
        <p:nvPicPr>
          <p:cNvPr id="4" name="Picture 3">
            <a:extLst>
              <a:ext uri="{FF2B5EF4-FFF2-40B4-BE49-F238E27FC236}">
                <a16:creationId xmlns:a16="http://schemas.microsoft.com/office/drawing/2014/main" id="{6C1A8F85-7E0E-43A0-B7C7-15FA224EFA09}"/>
              </a:ext>
            </a:extLst>
          </p:cNvPr>
          <p:cNvPicPr>
            <a:picLocks noChangeAspect="1"/>
          </p:cNvPicPr>
          <p:nvPr/>
        </p:nvPicPr>
        <p:blipFill>
          <a:blip r:embed="rId4"/>
          <a:stretch>
            <a:fillRect/>
          </a:stretch>
        </p:blipFill>
        <p:spPr>
          <a:xfrm>
            <a:off x="101600" y="6038311"/>
            <a:ext cx="2235200" cy="467248"/>
          </a:xfrm>
          <a:prstGeom prst="rect">
            <a:avLst/>
          </a:prstGeom>
        </p:spPr>
      </p:pic>
      <p:pic>
        <p:nvPicPr>
          <p:cNvPr id="5" name="Picture 4" descr="A black background with green text&#10;&#10;Description automatically generated">
            <a:extLst>
              <a:ext uri="{FF2B5EF4-FFF2-40B4-BE49-F238E27FC236}">
                <a16:creationId xmlns:a16="http://schemas.microsoft.com/office/drawing/2014/main" id="{A283BA1C-2B87-4E7A-B942-F40130907C89}"/>
              </a:ext>
            </a:extLst>
          </p:cNvPr>
          <p:cNvPicPr>
            <a:picLocks noChangeAspect="1"/>
          </p:cNvPicPr>
          <p:nvPr/>
        </p:nvPicPr>
        <p:blipFill>
          <a:blip r:embed="rId5"/>
          <a:stretch>
            <a:fillRect/>
          </a:stretch>
        </p:blipFill>
        <p:spPr>
          <a:xfrm>
            <a:off x="101600" y="4873974"/>
            <a:ext cx="1930400" cy="996253"/>
          </a:xfrm>
          <a:prstGeom prst="rect">
            <a:avLst/>
          </a:prstGeom>
        </p:spPr>
      </p:pic>
      <p:pic>
        <p:nvPicPr>
          <p:cNvPr id="6" name="Picture 5">
            <a:extLst>
              <a:ext uri="{FF2B5EF4-FFF2-40B4-BE49-F238E27FC236}">
                <a16:creationId xmlns:a16="http://schemas.microsoft.com/office/drawing/2014/main" id="{DBAA5AED-0681-42E4-AFB5-17BFBDCE82FA}"/>
              </a:ext>
            </a:extLst>
          </p:cNvPr>
          <p:cNvPicPr>
            <a:picLocks noChangeAspect="1"/>
          </p:cNvPicPr>
          <p:nvPr/>
        </p:nvPicPr>
        <p:blipFill>
          <a:blip r:embed="rId6"/>
          <a:stretch>
            <a:fillRect/>
          </a:stretch>
        </p:blipFill>
        <p:spPr>
          <a:xfrm>
            <a:off x="2075889" y="336277"/>
            <a:ext cx="8040222" cy="2410161"/>
          </a:xfrm>
          <a:prstGeom prst="rect">
            <a:avLst/>
          </a:prstGeom>
        </p:spPr>
      </p:pic>
      <p:pic>
        <p:nvPicPr>
          <p:cNvPr id="7" name="Picture 6">
            <a:extLst>
              <a:ext uri="{FF2B5EF4-FFF2-40B4-BE49-F238E27FC236}">
                <a16:creationId xmlns:a16="http://schemas.microsoft.com/office/drawing/2014/main" id="{4C46ED21-F1EB-4060-9843-C2FD8C39B937}"/>
              </a:ext>
            </a:extLst>
          </p:cNvPr>
          <p:cNvPicPr>
            <a:picLocks noChangeAspect="1"/>
          </p:cNvPicPr>
          <p:nvPr/>
        </p:nvPicPr>
        <p:blipFill>
          <a:blip r:embed="rId7"/>
          <a:stretch>
            <a:fillRect/>
          </a:stretch>
        </p:blipFill>
        <p:spPr>
          <a:xfrm>
            <a:off x="10204766" y="4418412"/>
            <a:ext cx="1867161" cy="2067213"/>
          </a:xfrm>
          <a:prstGeom prst="rect">
            <a:avLst/>
          </a:prstGeom>
        </p:spPr>
      </p:pic>
    </p:spTree>
    <p:extLst>
      <p:ext uri="{BB962C8B-B14F-4D97-AF65-F5344CB8AC3E}">
        <p14:creationId xmlns:p14="http://schemas.microsoft.com/office/powerpoint/2010/main" val="3267040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6B81FA-4AD8-F855-675E-45F7630D9B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F8F01C-4A5C-267B-6043-8145779DBBD6}"/>
              </a:ext>
            </a:extLst>
          </p:cNvPr>
          <p:cNvSpPr/>
          <p:nvPr/>
        </p:nvSpPr>
        <p:spPr>
          <a:xfrm>
            <a:off x="6096000" y="0"/>
            <a:ext cx="6096000" cy="6567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79220C35-F445-C9A8-A847-8F1B3B595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09" y="5419085"/>
            <a:ext cx="952381" cy="952381"/>
          </a:xfrm>
          <a:prstGeom prst="rect">
            <a:avLst/>
          </a:prstGeom>
        </p:spPr>
      </p:pic>
      <p:sp>
        <p:nvSpPr>
          <p:cNvPr id="6" name="Rectangle 5">
            <a:extLst>
              <a:ext uri="{FF2B5EF4-FFF2-40B4-BE49-F238E27FC236}">
                <a16:creationId xmlns:a16="http://schemas.microsoft.com/office/drawing/2014/main" id="{5C964F49-8E83-452C-9F44-FDDE54EF905D}"/>
              </a:ext>
            </a:extLst>
          </p:cNvPr>
          <p:cNvSpPr/>
          <p:nvPr/>
        </p:nvSpPr>
        <p:spPr>
          <a:xfrm>
            <a:off x="6228575" y="479242"/>
            <a:ext cx="4572000" cy="646331"/>
          </a:xfrm>
          <a:prstGeom prst="rect">
            <a:avLst/>
          </a:prstGeom>
        </p:spPr>
        <p:txBody>
          <a:bodyPr>
            <a:spAutoFit/>
          </a:bodyPr>
          <a:lstStyle/>
          <a:p>
            <a:pPr algn="ctr"/>
            <a:r>
              <a:rPr lang="en-US" sz="3600" b="1">
                <a:solidFill>
                  <a:srgbClr val="0068B3"/>
                </a:solidFill>
                <a:latin typeface="Calibri" panose="020F0502020204030204" pitchFamily="34" charset="0"/>
                <a:cs typeface="Calibri" panose="020F0502020204030204" pitchFamily="34" charset="0"/>
              </a:rPr>
              <a:t>Babies are scientists!</a:t>
            </a:r>
          </a:p>
        </p:txBody>
      </p:sp>
      <p:sp>
        <p:nvSpPr>
          <p:cNvPr id="9" name="TextBox 8">
            <a:extLst>
              <a:ext uri="{FF2B5EF4-FFF2-40B4-BE49-F238E27FC236}">
                <a16:creationId xmlns:a16="http://schemas.microsoft.com/office/drawing/2014/main" id="{AD7C8F42-5122-49C3-9501-B0CB6FFC9805}"/>
              </a:ext>
            </a:extLst>
          </p:cNvPr>
          <p:cNvSpPr txBox="1"/>
          <p:nvPr/>
        </p:nvSpPr>
        <p:spPr>
          <a:xfrm>
            <a:off x="0" y="78522"/>
            <a:ext cx="3062052" cy="369332"/>
          </a:xfrm>
          <a:prstGeom prst="rect">
            <a:avLst/>
          </a:prstGeom>
          <a:noFill/>
        </p:spPr>
        <p:txBody>
          <a:bodyPr wrap="square" rtlCol="0">
            <a:spAutoFit/>
          </a:bodyPr>
          <a:lstStyle/>
          <a:p>
            <a:r>
              <a:rPr lang="en-US" b="1">
                <a:solidFill>
                  <a:srgbClr val="0068B3"/>
                </a:solidFill>
                <a:latin typeface="Calibri" panose="020F0502020204030204" pitchFamily="34" charset="0"/>
                <a:cs typeface="Calibri" panose="020F0502020204030204" pitchFamily="34" charset="0"/>
              </a:rPr>
              <a:t>Session 3: Building a Routine</a:t>
            </a:r>
          </a:p>
        </p:txBody>
      </p:sp>
      <p:sp>
        <p:nvSpPr>
          <p:cNvPr id="3" name="Rectangle 2">
            <a:extLst>
              <a:ext uri="{FF2B5EF4-FFF2-40B4-BE49-F238E27FC236}">
                <a16:creationId xmlns:a16="http://schemas.microsoft.com/office/drawing/2014/main" id="{53BD95FF-CF67-4E6D-B74D-6DE8845DC174}"/>
              </a:ext>
            </a:extLst>
          </p:cNvPr>
          <p:cNvSpPr/>
          <p:nvPr/>
        </p:nvSpPr>
        <p:spPr>
          <a:xfrm>
            <a:off x="1263638" y="5725135"/>
            <a:ext cx="4832362" cy="646331"/>
          </a:xfrm>
          <a:prstGeom prst="rect">
            <a:avLst/>
          </a:prstGeom>
        </p:spPr>
        <p:txBody>
          <a:bodyPr wrap="square">
            <a:spAutoFit/>
          </a:bodyPr>
          <a:lstStyle/>
          <a:p>
            <a:pPr>
              <a:spcBef>
                <a:spcPct val="0"/>
              </a:spcBef>
            </a:pPr>
            <a:r>
              <a:rPr lang="en-US" b="1">
                <a:solidFill>
                  <a:srgbClr val="0068B3"/>
                </a:solidFill>
                <a:latin typeface="Calibri" panose="020F0502020204030204" pitchFamily="34" charset="0"/>
                <a:cs typeface="Calibri" panose="020F0502020204030204" pitchFamily="34" charset="0"/>
              </a:rPr>
              <a:t>Songs can help baby  transition from one activity to the next.​</a:t>
            </a:r>
            <a:endParaRPr lang="en-US" sz="1100">
              <a:solidFill>
                <a:srgbClr val="0068B3"/>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B6BA6E89-3DE3-4E38-8DF3-17F5064B9515}"/>
              </a:ext>
            </a:extLst>
          </p:cNvPr>
          <p:cNvSpPr/>
          <p:nvPr/>
        </p:nvSpPr>
        <p:spPr>
          <a:xfrm>
            <a:off x="325309" y="802186"/>
            <a:ext cx="6167886" cy="4093428"/>
          </a:xfrm>
          <a:prstGeom prst="rect">
            <a:avLst/>
          </a:prstGeom>
        </p:spPr>
        <p:txBody>
          <a:bodyPr wrap="square" lIns="91440" tIns="45720" rIns="91440" bIns="45720" anchor="t">
            <a:spAutoFit/>
          </a:bodyPr>
          <a:lstStyle/>
          <a:p>
            <a:pPr fontAlgn="base"/>
            <a:r>
              <a:rPr lang="en-US" sz="2000" u="sng">
                <a:latin typeface="Calibri"/>
                <a:ea typeface="Calibri"/>
                <a:cs typeface="Calibri"/>
              </a:rPr>
              <a:t>I Have a Little Shaker</a:t>
            </a:r>
            <a:endParaRPr lang="en-US" sz="2000">
              <a:latin typeface="Calibri"/>
              <a:ea typeface="Calibri"/>
              <a:cs typeface="Calibri"/>
            </a:endParaRPr>
          </a:p>
          <a:p>
            <a:r>
              <a:rPr lang="en-US" sz="1000">
                <a:latin typeface="Calibri"/>
                <a:ea typeface="Calibri"/>
                <a:cs typeface="Calibri"/>
              </a:rPr>
              <a:t>Tune</a:t>
            </a:r>
            <a:r>
              <a:rPr lang="en-US" sz="1000">
                <a:latin typeface="Calibri"/>
                <a:ea typeface="+mn-lt"/>
                <a:cs typeface="+mn-lt"/>
              </a:rPr>
              <a:t>: "We're Going to Kentucky" by Bob McGrath</a:t>
            </a:r>
            <a:endParaRPr lang="en-US" sz="1000">
              <a:latin typeface="Calibri"/>
              <a:ea typeface="Calibri"/>
              <a:cs typeface="Calibri"/>
            </a:endParaRPr>
          </a:p>
          <a:p>
            <a:pPr fontAlgn="base"/>
            <a:r>
              <a:rPr lang="en-US" sz="2000" i="1">
                <a:latin typeface="Calibri"/>
                <a:ea typeface="Calibri"/>
                <a:cs typeface="Calibri"/>
              </a:rPr>
              <a:t>I have a little shaker, I'll shake it in the air​.</a:t>
            </a:r>
          </a:p>
          <a:p>
            <a:pPr fontAlgn="base"/>
            <a:r>
              <a:rPr lang="en-US" sz="2000" i="1">
                <a:latin typeface="Calibri"/>
                <a:ea typeface="Calibri"/>
                <a:cs typeface="Calibri"/>
              </a:rPr>
              <a:t>I'll shake it over here, and I'll shake it over there​.</a:t>
            </a:r>
          </a:p>
          <a:p>
            <a:pPr fontAlgn="base"/>
            <a:r>
              <a:rPr lang="en-US" sz="2000" i="1">
                <a:latin typeface="Calibri"/>
                <a:ea typeface="Calibri"/>
                <a:cs typeface="Calibri"/>
              </a:rPr>
              <a:t>It can be a carousel, going round and round​.</a:t>
            </a:r>
          </a:p>
          <a:p>
            <a:pPr fontAlgn="base"/>
            <a:r>
              <a:rPr lang="en-US" sz="2000" i="1">
                <a:latin typeface="Calibri"/>
                <a:ea typeface="Calibri"/>
                <a:cs typeface="Calibri"/>
              </a:rPr>
              <a:t>It can be a shooting star, falling to the ground​.</a:t>
            </a:r>
          </a:p>
          <a:p>
            <a:pPr fontAlgn="base"/>
            <a:r>
              <a:rPr lang="en-US" sz="2000" i="1">
                <a:latin typeface="Calibri"/>
                <a:ea typeface="Calibri"/>
                <a:cs typeface="Calibri"/>
              </a:rPr>
              <a:t>I have a little shaker, I'll shake it in the air​.</a:t>
            </a:r>
          </a:p>
          <a:p>
            <a:pPr fontAlgn="base"/>
            <a:r>
              <a:rPr lang="en-US" sz="2000" i="1">
                <a:latin typeface="Calibri"/>
                <a:ea typeface="Calibri"/>
                <a:cs typeface="Calibri"/>
              </a:rPr>
              <a:t>I'll shake it over here, and I'll shake it over there​.</a:t>
            </a:r>
          </a:p>
          <a:p>
            <a:pPr fontAlgn="base"/>
            <a:endParaRPr lang="en-US" sz="2000">
              <a:latin typeface="Calibri"/>
              <a:ea typeface="Calibri"/>
              <a:cs typeface="Calibri"/>
            </a:endParaRPr>
          </a:p>
          <a:p>
            <a:pPr fontAlgn="base"/>
            <a:endParaRPr lang="en-US" sz="2000">
              <a:latin typeface="Calibri"/>
              <a:ea typeface="Calibri"/>
              <a:cs typeface="Calibri"/>
            </a:endParaRPr>
          </a:p>
          <a:p>
            <a:pPr fontAlgn="base"/>
            <a:r>
              <a:rPr lang="en-US" sz="2000" u="sng">
                <a:latin typeface="Calibri"/>
                <a:ea typeface="Calibri"/>
                <a:cs typeface="Calibri"/>
              </a:rPr>
              <a:t>Shakers Away</a:t>
            </a:r>
          </a:p>
          <a:p>
            <a:r>
              <a:rPr lang="en-US" sz="1000">
                <a:latin typeface="Calibri"/>
                <a:ea typeface="Calibri"/>
                <a:cs typeface="Calibri"/>
              </a:rPr>
              <a:t>Tune: "It's Raining, It's Pouring"</a:t>
            </a:r>
          </a:p>
          <a:p>
            <a:pPr fontAlgn="base"/>
            <a:r>
              <a:rPr lang="en-US" sz="2000" i="1">
                <a:latin typeface="Calibri"/>
                <a:ea typeface="Calibri"/>
                <a:cs typeface="Calibri"/>
              </a:rPr>
              <a:t>Shakers away, shakers away​.</a:t>
            </a:r>
          </a:p>
          <a:p>
            <a:pPr fontAlgn="base"/>
            <a:r>
              <a:rPr lang="en-US" sz="2000" i="1">
                <a:latin typeface="Calibri"/>
                <a:ea typeface="Calibri"/>
                <a:cs typeface="Calibri"/>
              </a:rPr>
              <a:t>Put your shakers away today​.</a:t>
            </a:r>
            <a:endParaRPr lang="en-US" sz="2000">
              <a:latin typeface="Calibri"/>
              <a:ea typeface="Calibri"/>
              <a:cs typeface="Calibri"/>
            </a:endParaRPr>
          </a:p>
        </p:txBody>
      </p:sp>
      <p:sp>
        <p:nvSpPr>
          <p:cNvPr id="10" name="TextBox 41">
            <a:extLst>
              <a:ext uri="{FF2B5EF4-FFF2-40B4-BE49-F238E27FC236}">
                <a16:creationId xmlns:a16="http://schemas.microsoft.com/office/drawing/2014/main" id="{03A2A4D9-B97F-4CBE-91D2-776A87B4BA73}"/>
              </a:ext>
            </a:extLst>
          </p:cNvPr>
          <p:cNvSpPr txBox="1"/>
          <p:nvPr/>
        </p:nvSpPr>
        <p:spPr>
          <a:xfrm>
            <a:off x="6230958" y="1157889"/>
            <a:ext cx="5087896" cy="1107996"/>
          </a:xfrm>
          <a:prstGeom prst="rect">
            <a:avLst/>
          </a:prstGeom>
        </p:spPr>
        <p:txBody>
          <a:bodyPr wrap="square" lIns="0" tIns="0" rIns="0" bIns="0" rtlCol="0" anchor="t">
            <a:spAutoFit/>
          </a:bodyPr>
          <a:lstStyle/>
          <a:p>
            <a:pPr algn="ctr">
              <a:spcBef>
                <a:spcPct val="0"/>
              </a:spcBef>
            </a:pPr>
            <a:r>
              <a:rPr lang="en-US" sz="2400">
                <a:latin typeface="Calibri" panose="020F0502020204030204" pitchFamily="34" charset="0"/>
                <a:cs typeface="Calibri" panose="020F0502020204030204" pitchFamily="34" charset="0"/>
              </a:rPr>
              <a:t>Playing with musical instruments sparks curiosity and encourages scientific exploration.​</a:t>
            </a:r>
          </a:p>
        </p:txBody>
      </p:sp>
      <p:pic>
        <p:nvPicPr>
          <p:cNvPr id="8194" name="Picture 2" descr="A picture containing text, vector graphics&#10;&#10;Description automatically generated">
            <a:extLst>
              <a:ext uri="{FF2B5EF4-FFF2-40B4-BE49-F238E27FC236}">
                <a16:creationId xmlns:a16="http://schemas.microsoft.com/office/drawing/2014/main" id="{58CD38C4-BCBB-4335-AD2A-C28557E90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7227" y="3679327"/>
            <a:ext cx="2276475" cy="2219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holding a baby&#10;&#10;Description automatically generated">
            <a:extLst>
              <a:ext uri="{FF2B5EF4-FFF2-40B4-BE49-F238E27FC236}">
                <a16:creationId xmlns:a16="http://schemas.microsoft.com/office/drawing/2014/main" id="{A66D42BF-F76F-D239-73C4-BF4BE0292C11}"/>
              </a:ext>
            </a:extLst>
          </p:cNvPr>
          <p:cNvPicPr>
            <a:picLocks noChangeAspect="1"/>
          </p:cNvPicPr>
          <p:nvPr/>
        </p:nvPicPr>
        <p:blipFill>
          <a:blip r:embed="rId6"/>
          <a:srcRect l="26000" r="24716" b="-21"/>
          <a:stretch>
            <a:fillRect/>
          </a:stretch>
        </p:blipFill>
        <p:spPr>
          <a:xfrm>
            <a:off x="9780322" y="1845468"/>
            <a:ext cx="2088981" cy="4203784"/>
          </a:xfrm>
          <a:prstGeom prst="rect">
            <a:avLst/>
          </a:prstGeom>
        </p:spPr>
      </p:pic>
    </p:spTree>
    <p:extLst>
      <p:ext uri="{BB962C8B-B14F-4D97-AF65-F5344CB8AC3E}">
        <p14:creationId xmlns:p14="http://schemas.microsoft.com/office/powerpoint/2010/main" val="381799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C86C6F-7FCB-4816-81A3-9ECFD2204DA5}"/>
              </a:ext>
            </a:extLst>
          </p:cNvPr>
          <p:cNvSpPr/>
          <p:nvPr/>
        </p:nvSpPr>
        <p:spPr>
          <a:xfrm>
            <a:off x="776052" y="807863"/>
            <a:ext cx="4572000" cy="1323439"/>
          </a:xfrm>
          <a:prstGeom prst="rect">
            <a:avLst/>
          </a:prstGeom>
        </p:spPr>
        <p:txBody>
          <a:bodyPr>
            <a:spAutoFit/>
          </a:bodyPr>
          <a:lstStyle/>
          <a:p>
            <a:pPr algn="ctr"/>
            <a:r>
              <a:rPr lang="en-US" sz="4000" b="1">
                <a:solidFill>
                  <a:srgbClr val="0068B3"/>
                </a:solidFill>
                <a:latin typeface="Calibri" panose="020F0502020204030204" pitchFamily="34" charset="0"/>
                <a:cs typeface="Calibri" panose="020F0502020204030204" pitchFamily="34" charset="0"/>
              </a:rPr>
              <a:t>Building connections where you are​.</a:t>
            </a:r>
          </a:p>
        </p:txBody>
      </p:sp>
      <p:sp>
        <p:nvSpPr>
          <p:cNvPr id="4" name="TextBox 3">
            <a:extLst>
              <a:ext uri="{FF2B5EF4-FFF2-40B4-BE49-F238E27FC236}">
                <a16:creationId xmlns:a16="http://schemas.microsoft.com/office/drawing/2014/main" id="{0B34EE5D-498E-47C8-9621-1A979671D6F5}"/>
              </a:ext>
            </a:extLst>
          </p:cNvPr>
          <p:cNvSpPr txBox="1"/>
          <p:nvPr/>
        </p:nvSpPr>
        <p:spPr>
          <a:xfrm>
            <a:off x="0" y="78522"/>
            <a:ext cx="3062052" cy="369332"/>
          </a:xfrm>
          <a:prstGeom prst="rect">
            <a:avLst/>
          </a:prstGeom>
          <a:noFill/>
        </p:spPr>
        <p:txBody>
          <a:bodyPr wrap="square" rtlCol="0">
            <a:spAutoFit/>
          </a:bodyPr>
          <a:lstStyle/>
          <a:p>
            <a:r>
              <a:rPr lang="en-US" b="1">
                <a:solidFill>
                  <a:srgbClr val="0068B3"/>
                </a:solidFill>
                <a:latin typeface="Calibri" panose="020F0502020204030204" pitchFamily="34" charset="0"/>
                <a:cs typeface="Calibri" panose="020F0502020204030204" pitchFamily="34" charset="0"/>
              </a:rPr>
              <a:t>Session 3: Building a Routine</a:t>
            </a:r>
          </a:p>
        </p:txBody>
      </p:sp>
      <p:sp>
        <p:nvSpPr>
          <p:cNvPr id="5" name="Rectangle 4">
            <a:extLst>
              <a:ext uri="{FF2B5EF4-FFF2-40B4-BE49-F238E27FC236}">
                <a16:creationId xmlns:a16="http://schemas.microsoft.com/office/drawing/2014/main" id="{C1016D3C-18C0-41DF-B8EE-6C6818CD6D3A}"/>
              </a:ext>
            </a:extLst>
          </p:cNvPr>
          <p:cNvSpPr/>
          <p:nvPr/>
        </p:nvSpPr>
        <p:spPr>
          <a:xfrm>
            <a:off x="6428602" y="4104507"/>
            <a:ext cx="6096000" cy="2092881"/>
          </a:xfrm>
          <a:prstGeom prst="rect">
            <a:avLst/>
          </a:prstGeom>
        </p:spPr>
        <p:txBody>
          <a:bodyPr lIns="91440" tIns="45720" rIns="91440" bIns="45720" anchor="t">
            <a:spAutoFit/>
          </a:bodyPr>
          <a:lstStyle/>
          <a:p>
            <a:pPr fontAlgn="base"/>
            <a:r>
              <a:rPr lang="en-US" sz="2000" u="sng">
                <a:latin typeface="Calibri"/>
                <a:ea typeface="Calibri"/>
                <a:cs typeface="Calibri"/>
              </a:rPr>
              <a:t>The More We Get Together​</a:t>
            </a:r>
          </a:p>
          <a:p>
            <a:pPr fontAlgn="base"/>
            <a:r>
              <a:rPr lang="en-US" sz="1000">
                <a:latin typeface="Calibri"/>
                <a:ea typeface="Calibri"/>
                <a:cs typeface="Calibri"/>
              </a:rPr>
              <a:t>Tune: "Did You Ever See a Lassie?"</a:t>
            </a:r>
          </a:p>
          <a:p>
            <a:r>
              <a:rPr lang="en-US" sz="2000" i="1">
                <a:latin typeface="Calibri"/>
                <a:ea typeface="Calibri"/>
                <a:cs typeface="Calibri"/>
              </a:rPr>
              <a:t>The more we get together, together, together. </a:t>
            </a:r>
            <a:r>
              <a:rPr lang="en-US" sz="2000">
                <a:latin typeface="Calibri"/>
                <a:ea typeface="Calibri"/>
                <a:cs typeface="Calibri"/>
              </a:rPr>
              <a:t>​</a:t>
            </a:r>
            <a:br>
              <a:rPr lang="en-US" sz="2000">
                <a:latin typeface="Calibri"/>
              </a:rPr>
            </a:br>
            <a:r>
              <a:rPr lang="en-US" sz="2000" i="1">
                <a:latin typeface="Calibri"/>
                <a:ea typeface="Calibri"/>
                <a:cs typeface="Calibri"/>
              </a:rPr>
              <a:t>The more we get together the happier we’ll be. </a:t>
            </a:r>
            <a:r>
              <a:rPr lang="en-US" sz="2000">
                <a:latin typeface="Calibri"/>
                <a:ea typeface="Calibri"/>
                <a:cs typeface="Calibri"/>
              </a:rPr>
              <a:t>​</a:t>
            </a:r>
            <a:br>
              <a:rPr lang="en-US" sz="2000">
                <a:latin typeface="Calibri"/>
              </a:rPr>
            </a:br>
            <a:r>
              <a:rPr lang="en-US" sz="2000" i="1" err="1">
                <a:latin typeface="Calibri"/>
                <a:ea typeface="Calibri"/>
                <a:cs typeface="Calibri"/>
              </a:rPr>
              <a:t>'Cause</a:t>
            </a:r>
            <a:r>
              <a:rPr lang="en-US" sz="2000" i="1">
                <a:latin typeface="Calibri"/>
                <a:ea typeface="Calibri"/>
                <a:cs typeface="Calibri"/>
              </a:rPr>
              <a:t> your friends are my friends. </a:t>
            </a:r>
            <a:r>
              <a:rPr lang="en-US" sz="2000">
                <a:latin typeface="Calibri"/>
                <a:ea typeface="Calibri"/>
                <a:cs typeface="Calibri"/>
              </a:rPr>
              <a:t>​</a:t>
            </a:r>
            <a:br>
              <a:rPr lang="en-US" sz="2000">
                <a:latin typeface="Calibri"/>
              </a:rPr>
            </a:br>
            <a:r>
              <a:rPr lang="en-US" sz="2000" i="1">
                <a:latin typeface="Calibri"/>
                <a:ea typeface="Calibri"/>
                <a:cs typeface="Calibri"/>
              </a:rPr>
              <a:t>And my friends are your friends. </a:t>
            </a:r>
            <a:r>
              <a:rPr lang="en-US" sz="2000">
                <a:latin typeface="Calibri"/>
                <a:ea typeface="Calibri"/>
                <a:cs typeface="Calibri"/>
              </a:rPr>
              <a:t>​</a:t>
            </a:r>
            <a:br>
              <a:rPr lang="en-US" sz="2000">
                <a:latin typeface="Calibri"/>
              </a:rPr>
            </a:br>
            <a:r>
              <a:rPr lang="en-US" sz="2000" i="1">
                <a:latin typeface="Calibri"/>
                <a:ea typeface="Calibri"/>
                <a:cs typeface="Calibri"/>
              </a:rPr>
              <a:t>The more we get together the happier we’ll be. </a:t>
            </a:r>
            <a:r>
              <a:rPr lang="en-US" sz="2000">
                <a:latin typeface="Calibri"/>
                <a:ea typeface="Calibri"/>
                <a:cs typeface="Calibri"/>
              </a:rPr>
              <a:t>​</a:t>
            </a:r>
            <a:r>
              <a:rPr lang="en-US" sz="2000" i="1">
                <a:latin typeface="Calibri"/>
                <a:ea typeface="Calibri"/>
                <a:cs typeface="Calibri"/>
              </a:rPr>
              <a:t>​</a:t>
            </a:r>
            <a:endParaRPr lang="en-US" sz="2000">
              <a:latin typeface="Calibri"/>
              <a:ea typeface="Calibri"/>
              <a:cs typeface="Calibri"/>
            </a:endParaRPr>
          </a:p>
        </p:txBody>
      </p:sp>
      <p:sp>
        <p:nvSpPr>
          <p:cNvPr id="6" name="TextBox 41">
            <a:extLst>
              <a:ext uri="{FF2B5EF4-FFF2-40B4-BE49-F238E27FC236}">
                <a16:creationId xmlns:a16="http://schemas.microsoft.com/office/drawing/2014/main" id="{C9DD643A-1E2A-4072-A56A-D248C29041A7}"/>
              </a:ext>
            </a:extLst>
          </p:cNvPr>
          <p:cNvSpPr txBox="1"/>
          <p:nvPr/>
        </p:nvSpPr>
        <p:spPr>
          <a:xfrm>
            <a:off x="6432375" y="450704"/>
            <a:ext cx="5087896" cy="3323987"/>
          </a:xfrm>
          <a:prstGeom prst="rect">
            <a:avLst/>
          </a:prstGeom>
        </p:spPr>
        <p:txBody>
          <a:bodyPr wrap="square" lIns="0" tIns="0" rIns="0" bIns="0" rtlCol="0" anchor="t">
            <a:spAutoFit/>
          </a:bodyPr>
          <a:lstStyle/>
          <a:p>
            <a:pPr marL="342900" indent="-342900">
              <a:spcBef>
                <a:spcPct val="0"/>
              </a:spcBef>
              <a:buFont typeface="Arial"/>
              <a:buChar char="•"/>
            </a:pPr>
            <a:r>
              <a:rPr lang="en-US" sz="2400" b="1">
                <a:latin typeface="Calibri"/>
                <a:ea typeface="Calibri"/>
                <a:cs typeface="Calibri"/>
              </a:rPr>
              <a:t>Local Parent Groups​</a:t>
            </a:r>
            <a:endParaRPr lang="en-US" sz="2400">
              <a:latin typeface="Calibri"/>
              <a:ea typeface="Calibri"/>
              <a:cs typeface="Calibri"/>
            </a:endParaRPr>
          </a:p>
          <a:p>
            <a:pPr marL="342900" indent="-342900">
              <a:spcBef>
                <a:spcPct val="0"/>
              </a:spcBef>
              <a:buFont typeface="Arial"/>
              <a:buChar char="•"/>
            </a:pPr>
            <a:endParaRPr lang="en-US" sz="2400" b="1">
              <a:latin typeface="Calibri" panose="020F0502020204030204" pitchFamily="34" charset="0"/>
              <a:ea typeface="Calibri" panose="020F0502020204030204" pitchFamily="34" charset="0"/>
              <a:cs typeface="Calibri" panose="020F0502020204030204" pitchFamily="34" charset="0"/>
            </a:endParaRPr>
          </a:p>
          <a:p>
            <a:pPr marL="342900" indent="-342900">
              <a:spcBef>
                <a:spcPct val="0"/>
              </a:spcBef>
              <a:buFont typeface="Arial"/>
              <a:buChar char="•"/>
            </a:pPr>
            <a:r>
              <a:rPr lang="en-US" sz="2400" b="1">
                <a:latin typeface="Calibri"/>
                <a:ea typeface="Calibri"/>
                <a:cs typeface="Calibri"/>
              </a:rPr>
              <a:t>Library Visits​</a:t>
            </a:r>
          </a:p>
          <a:p>
            <a:pPr marL="342900" indent="-342900">
              <a:spcBef>
                <a:spcPct val="0"/>
              </a:spcBef>
              <a:buFont typeface="Arial"/>
              <a:buChar char="•"/>
            </a:pPr>
            <a:endParaRPr lang="en-US" sz="2400" b="1">
              <a:latin typeface="Calibri" panose="020F0502020204030204" pitchFamily="34" charset="0"/>
              <a:ea typeface="Calibri" panose="020F0502020204030204" pitchFamily="34" charset="0"/>
              <a:cs typeface="Calibri" panose="020F0502020204030204" pitchFamily="34" charset="0"/>
            </a:endParaRPr>
          </a:p>
          <a:p>
            <a:pPr marL="342900" indent="-342900">
              <a:spcBef>
                <a:spcPct val="0"/>
              </a:spcBef>
              <a:buFont typeface="Arial"/>
              <a:buChar char="•"/>
            </a:pPr>
            <a:r>
              <a:rPr lang="en-US" sz="2400" b="1">
                <a:latin typeface="Calibri"/>
                <a:ea typeface="Calibri"/>
                <a:cs typeface="Calibri"/>
              </a:rPr>
              <a:t>Recreation Center Programs​</a:t>
            </a:r>
          </a:p>
          <a:p>
            <a:pPr marL="342900" indent="-342900">
              <a:spcBef>
                <a:spcPct val="0"/>
              </a:spcBef>
              <a:buFont typeface="Arial"/>
              <a:buChar char="•"/>
            </a:pPr>
            <a:endParaRPr lang="en-US" sz="2400" b="1">
              <a:latin typeface="Calibri" panose="020F0502020204030204" pitchFamily="34" charset="0"/>
              <a:ea typeface="Calibri" panose="020F0502020204030204" pitchFamily="34" charset="0"/>
              <a:cs typeface="Calibri" panose="020F0502020204030204" pitchFamily="34" charset="0"/>
            </a:endParaRPr>
          </a:p>
          <a:p>
            <a:pPr marL="342900" indent="-342900">
              <a:spcBef>
                <a:spcPct val="0"/>
              </a:spcBef>
              <a:buFont typeface="Arial"/>
              <a:buChar char="•"/>
            </a:pPr>
            <a:r>
              <a:rPr lang="en-US" sz="2400" b="1">
                <a:latin typeface="Calibri"/>
                <a:ea typeface="Calibri"/>
                <a:cs typeface="Calibri"/>
              </a:rPr>
              <a:t>County Agencies​</a:t>
            </a:r>
          </a:p>
          <a:p>
            <a:pPr marL="342900" indent="-342900">
              <a:spcBef>
                <a:spcPct val="0"/>
              </a:spcBef>
              <a:buFont typeface="Arial"/>
              <a:buChar char="•"/>
            </a:pPr>
            <a:endParaRPr lang="en-US" sz="2400" b="1">
              <a:latin typeface="Calibri" panose="020F0502020204030204" pitchFamily="34" charset="0"/>
              <a:ea typeface="Calibri" panose="020F0502020204030204" pitchFamily="34" charset="0"/>
              <a:cs typeface="Calibri" panose="020F0502020204030204" pitchFamily="34" charset="0"/>
            </a:endParaRPr>
          </a:p>
          <a:p>
            <a:pPr marL="342900" indent="-342900">
              <a:spcBef>
                <a:spcPct val="0"/>
              </a:spcBef>
              <a:buFont typeface="Arial"/>
              <a:buChar char="•"/>
            </a:pPr>
            <a:r>
              <a:rPr lang="en-US" sz="2400" b="1">
                <a:latin typeface="Calibri"/>
                <a:ea typeface="Calibri"/>
                <a:cs typeface="Calibri"/>
              </a:rPr>
              <a:t>Family &amp; Friends</a:t>
            </a:r>
          </a:p>
        </p:txBody>
      </p:sp>
      <p:pic>
        <p:nvPicPr>
          <p:cNvPr id="9219" name="Picture 3" descr="Women, Infants, and Children Program (WIC) | Calvert County Health  Department">
            <a:extLst>
              <a:ext uri="{FF2B5EF4-FFF2-40B4-BE49-F238E27FC236}">
                <a16:creationId xmlns:a16="http://schemas.microsoft.com/office/drawing/2014/main" id="{7876A572-5BDD-40C4-9DAD-7E4C7918C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352" y="2513036"/>
            <a:ext cx="2886075"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veryMind - Every Mind Matters">
            <a:extLst>
              <a:ext uri="{FF2B5EF4-FFF2-40B4-BE49-F238E27FC236}">
                <a16:creationId xmlns:a16="http://schemas.microsoft.com/office/drawing/2014/main" id="{92DAFE2A-0F3C-4EB2-9C97-2C6074248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464" y="4108223"/>
            <a:ext cx="21145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a:extLst>
              <a:ext uri="{FF2B5EF4-FFF2-40B4-BE49-F238E27FC236}">
                <a16:creationId xmlns:a16="http://schemas.microsoft.com/office/drawing/2014/main" id="{787C687C-CEAE-49FD-902B-AE406D568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272" y="4107732"/>
            <a:ext cx="15621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ntgomery County INFANTS &amp; TODDLERS \4ht AM We begin early to finish strong ">
            <a:extLst>
              <a:ext uri="{FF2B5EF4-FFF2-40B4-BE49-F238E27FC236}">
                <a16:creationId xmlns:a16="http://schemas.microsoft.com/office/drawing/2014/main" id="{7C330AC4-C6EF-4E68-99CC-0003B66EEC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212" y="2674041"/>
            <a:ext cx="1400175" cy="6191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con&#10;&#10;Description automatically generated">
            <a:extLst>
              <a:ext uri="{FF2B5EF4-FFF2-40B4-BE49-F238E27FC236}">
                <a16:creationId xmlns:a16="http://schemas.microsoft.com/office/drawing/2014/main" id="{BFB41021-B790-4C8C-8FAA-04FF00A9D8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5309" y="5419085"/>
            <a:ext cx="952381" cy="952381"/>
          </a:xfrm>
          <a:prstGeom prst="rect">
            <a:avLst/>
          </a:prstGeom>
        </p:spPr>
      </p:pic>
      <p:sp>
        <p:nvSpPr>
          <p:cNvPr id="12" name="Rectangle 11">
            <a:extLst>
              <a:ext uri="{FF2B5EF4-FFF2-40B4-BE49-F238E27FC236}">
                <a16:creationId xmlns:a16="http://schemas.microsoft.com/office/drawing/2014/main" id="{B3D5AA7C-A65A-4229-868F-54215D912F23}"/>
              </a:ext>
            </a:extLst>
          </p:cNvPr>
          <p:cNvSpPr/>
          <p:nvPr/>
        </p:nvSpPr>
        <p:spPr>
          <a:xfrm>
            <a:off x="1263638" y="5591785"/>
            <a:ext cx="4832362" cy="923330"/>
          </a:xfrm>
          <a:prstGeom prst="rect">
            <a:avLst/>
          </a:prstGeom>
        </p:spPr>
        <p:txBody>
          <a:bodyPr wrap="square" lIns="91440" tIns="45720" rIns="91440" bIns="45720" anchor="t">
            <a:spAutoFit/>
          </a:bodyPr>
          <a:lstStyle/>
          <a:p>
            <a:pPr>
              <a:spcBef>
                <a:spcPct val="0"/>
              </a:spcBef>
            </a:pPr>
            <a:r>
              <a:rPr lang="en-US" b="1">
                <a:solidFill>
                  <a:srgbClr val="0068B3"/>
                </a:solidFill>
                <a:latin typeface="Calibri"/>
                <a:ea typeface="Calibri"/>
                <a:cs typeface="Calibri"/>
              </a:rPr>
              <a:t>Bringing baby to library programs can help ease separation anxiety and helps adults feel less isolated.​</a:t>
            </a:r>
            <a:endParaRPr lang="en-US" sz="1100">
              <a:solidFill>
                <a:srgbClr val="0068B3"/>
              </a:solidFill>
              <a:latin typeface="Calibri"/>
              <a:ea typeface="Calibri"/>
              <a:cs typeface="Calibri"/>
            </a:endParaRPr>
          </a:p>
        </p:txBody>
      </p:sp>
    </p:spTree>
    <p:extLst>
      <p:ext uri="{BB962C8B-B14F-4D97-AF65-F5344CB8AC3E}">
        <p14:creationId xmlns:p14="http://schemas.microsoft.com/office/powerpoint/2010/main" val="160779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6B81FA-4AD8-F855-675E-45F7630D9B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F8F01C-4A5C-267B-6043-8145779DBBD6}"/>
              </a:ext>
            </a:extLst>
          </p:cNvPr>
          <p:cNvSpPr/>
          <p:nvPr/>
        </p:nvSpPr>
        <p:spPr>
          <a:xfrm>
            <a:off x="6096000" y="0"/>
            <a:ext cx="6096000" cy="6567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79220C35-F445-C9A8-A847-8F1B3B595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85" y="5469201"/>
            <a:ext cx="952381" cy="952381"/>
          </a:xfrm>
          <a:prstGeom prst="rect">
            <a:avLst/>
          </a:prstGeom>
        </p:spPr>
      </p:pic>
      <p:grpSp>
        <p:nvGrpSpPr>
          <p:cNvPr id="5" name="Group 3">
            <a:extLst>
              <a:ext uri="{FF2B5EF4-FFF2-40B4-BE49-F238E27FC236}">
                <a16:creationId xmlns:a16="http://schemas.microsoft.com/office/drawing/2014/main" id="{CE7E71B0-45C8-408E-AACB-D7353734DDAF}"/>
              </a:ext>
            </a:extLst>
          </p:cNvPr>
          <p:cNvGrpSpPr/>
          <p:nvPr/>
        </p:nvGrpSpPr>
        <p:grpSpPr>
          <a:xfrm>
            <a:off x="6554779" y="2643981"/>
            <a:ext cx="5147105" cy="3881777"/>
            <a:chOff x="0" y="0"/>
            <a:chExt cx="12460973" cy="9397657"/>
          </a:xfrm>
        </p:grpSpPr>
        <p:sp>
          <p:nvSpPr>
            <p:cNvPr id="6" name="Freeform 4">
              <a:extLst>
                <a:ext uri="{FF2B5EF4-FFF2-40B4-BE49-F238E27FC236}">
                  <a16:creationId xmlns:a16="http://schemas.microsoft.com/office/drawing/2014/main" id="{1B303140-39E4-4EC5-9E77-107E48932849}"/>
                </a:ext>
              </a:extLst>
            </p:cNvPr>
            <p:cNvSpPr/>
            <p:nvPr/>
          </p:nvSpPr>
          <p:spPr>
            <a:xfrm>
              <a:off x="0" y="7123529"/>
              <a:ext cx="12460973" cy="2274128"/>
            </a:xfrm>
            <a:custGeom>
              <a:avLst/>
              <a:gdLst/>
              <a:ahLst/>
              <a:cxnLst/>
              <a:rect l="l" t="t" r="r" b="b"/>
              <a:pathLst>
                <a:path w="12460973" h="2274128">
                  <a:moveTo>
                    <a:pt x="0" y="0"/>
                  </a:moveTo>
                  <a:lnTo>
                    <a:pt x="12460973" y="0"/>
                  </a:lnTo>
                  <a:lnTo>
                    <a:pt x="12460973" y="2274128"/>
                  </a:lnTo>
                  <a:lnTo>
                    <a:pt x="0" y="2274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2400"/>
            </a:p>
          </p:txBody>
        </p:sp>
        <p:sp>
          <p:nvSpPr>
            <p:cNvPr id="7" name="Freeform 5">
              <a:extLst>
                <a:ext uri="{FF2B5EF4-FFF2-40B4-BE49-F238E27FC236}">
                  <a16:creationId xmlns:a16="http://schemas.microsoft.com/office/drawing/2014/main" id="{D15E66A2-C61C-4838-8A56-C1B6DC523C54}"/>
                </a:ext>
              </a:extLst>
            </p:cNvPr>
            <p:cNvSpPr/>
            <p:nvPr/>
          </p:nvSpPr>
          <p:spPr>
            <a:xfrm>
              <a:off x="4059832" y="3298422"/>
              <a:ext cx="3432413" cy="4270498"/>
            </a:xfrm>
            <a:custGeom>
              <a:avLst/>
              <a:gdLst/>
              <a:ahLst/>
              <a:cxnLst/>
              <a:rect l="l" t="t" r="r" b="b"/>
              <a:pathLst>
                <a:path w="3432413" h="4270498">
                  <a:moveTo>
                    <a:pt x="0" y="0"/>
                  </a:moveTo>
                  <a:lnTo>
                    <a:pt x="3432413" y="0"/>
                  </a:lnTo>
                  <a:lnTo>
                    <a:pt x="3432413" y="4270498"/>
                  </a:lnTo>
                  <a:lnTo>
                    <a:pt x="0" y="42704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2400"/>
            </a:p>
          </p:txBody>
        </p:sp>
        <p:sp>
          <p:nvSpPr>
            <p:cNvPr id="8" name="Freeform 6">
              <a:extLst>
                <a:ext uri="{FF2B5EF4-FFF2-40B4-BE49-F238E27FC236}">
                  <a16:creationId xmlns:a16="http://schemas.microsoft.com/office/drawing/2014/main" id="{16BD6529-DEB2-4066-97AD-C44D1A1FE802}"/>
                </a:ext>
              </a:extLst>
            </p:cNvPr>
            <p:cNvSpPr/>
            <p:nvPr/>
          </p:nvSpPr>
          <p:spPr>
            <a:xfrm flipH="1">
              <a:off x="1039319" y="0"/>
              <a:ext cx="2542046" cy="8422443"/>
            </a:xfrm>
            <a:custGeom>
              <a:avLst/>
              <a:gdLst/>
              <a:ahLst/>
              <a:cxnLst/>
              <a:rect l="l" t="t" r="r" b="b"/>
              <a:pathLst>
                <a:path w="2542046" h="8422443">
                  <a:moveTo>
                    <a:pt x="2542046" y="0"/>
                  </a:moveTo>
                  <a:lnTo>
                    <a:pt x="0" y="0"/>
                  </a:lnTo>
                  <a:lnTo>
                    <a:pt x="0" y="8422443"/>
                  </a:lnTo>
                  <a:lnTo>
                    <a:pt x="2542046" y="8422443"/>
                  </a:lnTo>
                  <a:lnTo>
                    <a:pt x="2542046"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sz="2400"/>
            </a:p>
          </p:txBody>
        </p:sp>
        <p:sp>
          <p:nvSpPr>
            <p:cNvPr id="9" name="Freeform 7">
              <a:extLst>
                <a:ext uri="{FF2B5EF4-FFF2-40B4-BE49-F238E27FC236}">
                  <a16:creationId xmlns:a16="http://schemas.microsoft.com/office/drawing/2014/main" id="{5D21A06B-5545-4404-8EE6-885D2E5C1BFB}"/>
                </a:ext>
              </a:extLst>
            </p:cNvPr>
            <p:cNvSpPr/>
            <p:nvPr/>
          </p:nvSpPr>
          <p:spPr>
            <a:xfrm>
              <a:off x="7970712" y="2815839"/>
              <a:ext cx="4070730" cy="5235665"/>
            </a:xfrm>
            <a:custGeom>
              <a:avLst/>
              <a:gdLst/>
              <a:ahLst/>
              <a:cxnLst/>
              <a:rect l="l" t="t" r="r" b="b"/>
              <a:pathLst>
                <a:path w="4070730" h="5235665">
                  <a:moveTo>
                    <a:pt x="0" y="0"/>
                  </a:moveTo>
                  <a:lnTo>
                    <a:pt x="4070730" y="0"/>
                  </a:lnTo>
                  <a:lnTo>
                    <a:pt x="4070730" y="5235665"/>
                  </a:lnTo>
                  <a:lnTo>
                    <a:pt x="0" y="5235665"/>
                  </a:lnTo>
                  <a:lnTo>
                    <a:pt x="0" y="0"/>
                  </a:lnTo>
                  <a:close/>
                </a:path>
              </a:pathLst>
            </a:custGeom>
            <a:blipFill>
              <a:blip r:embed="rId10"/>
              <a:stretch>
                <a:fillRect/>
              </a:stretch>
            </a:blipFill>
          </p:spPr>
          <p:txBody>
            <a:bodyPr/>
            <a:lstStyle/>
            <a:p>
              <a:endParaRPr lang="en-US" sz="2400"/>
            </a:p>
          </p:txBody>
        </p:sp>
      </p:grpSp>
      <p:pic>
        <p:nvPicPr>
          <p:cNvPr id="10" name="Picture 9">
            <a:extLst>
              <a:ext uri="{FF2B5EF4-FFF2-40B4-BE49-F238E27FC236}">
                <a16:creationId xmlns:a16="http://schemas.microsoft.com/office/drawing/2014/main" id="{412B6BED-A2A4-424C-A618-B5EDCCA58125}"/>
              </a:ext>
            </a:extLst>
          </p:cNvPr>
          <p:cNvPicPr>
            <a:picLocks noChangeAspect="1"/>
          </p:cNvPicPr>
          <p:nvPr/>
        </p:nvPicPr>
        <p:blipFill>
          <a:blip r:embed="rId11"/>
          <a:stretch>
            <a:fillRect/>
          </a:stretch>
        </p:blipFill>
        <p:spPr>
          <a:xfrm>
            <a:off x="6522058" y="199357"/>
            <a:ext cx="5257687" cy="1561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1769AB0F-6E13-4198-98F2-29A01C30CF8C}"/>
              </a:ext>
            </a:extLst>
          </p:cNvPr>
          <p:cNvSpPr txBox="1"/>
          <p:nvPr/>
        </p:nvSpPr>
        <p:spPr>
          <a:xfrm>
            <a:off x="8413577" y="4128294"/>
            <a:ext cx="1050013" cy="123110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1200">
                <a:solidFill>
                  <a:schemeClr val="bg1"/>
                </a:solidFill>
                <a:latin typeface="Arial" panose="020B0604020202020204" pitchFamily="34" charset="0"/>
                <a:cs typeface="Arial" panose="020B0604020202020204" pitchFamily="34" charset="0"/>
              </a:rPr>
              <a:t>Baby</a:t>
            </a:r>
          </a:p>
          <a:p>
            <a:pPr algn="ctr"/>
            <a:r>
              <a:rPr lang="en-US" sz="1200">
                <a:solidFill>
                  <a:schemeClr val="bg1"/>
                </a:solidFill>
                <a:latin typeface="Arial" panose="020B0604020202020204" pitchFamily="34" charset="0"/>
                <a:cs typeface="Arial" panose="020B0604020202020204" pitchFamily="34" charset="0"/>
              </a:rPr>
              <a:t>Storytime</a:t>
            </a:r>
          </a:p>
          <a:p>
            <a:pPr algn="ctr"/>
            <a:endParaRPr lang="en-US" sz="1200">
              <a:solidFill>
                <a:schemeClr val="bg1"/>
              </a:solidFill>
              <a:latin typeface="Arial" panose="020B0604020202020204" pitchFamily="34" charset="0"/>
              <a:cs typeface="Arial" panose="020B0604020202020204" pitchFamily="34" charset="0"/>
            </a:endParaRPr>
          </a:p>
          <a:p>
            <a:pPr algn="ctr"/>
            <a:r>
              <a:rPr lang="en-US" sz="1200">
                <a:solidFill>
                  <a:schemeClr val="bg1"/>
                </a:solidFill>
                <a:latin typeface="Arial" panose="020B0604020202020204" pitchFamily="34" charset="0"/>
                <a:cs typeface="Arial" panose="020B0604020202020204" pitchFamily="34" charset="0"/>
              </a:rPr>
              <a:t>Talk, Sing,</a:t>
            </a:r>
          </a:p>
          <a:p>
            <a:pPr algn="ctr"/>
            <a:r>
              <a:rPr lang="en-US" sz="1200">
                <a:solidFill>
                  <a:schemeClr val="bg1"/>
                </a:solidFill>
                <a:latin typeface="Arial" panose="020B0604020202020204" pitchFamily="34" charset="0"/>
                <a:cs typeface="Arial" panose="020B0604020202020204" pitchFamily="34" charset="0"/>
              </a:rPr>
              <a:t>Read, Write &amp; Play</a:t>
            </a:r>
          </a:p>
        </p:txBody>
      </p:sp>
      <p:sp>
        <p:nvSpPr>
          <p:cNvPr id="12" name="Rectangle 11">
            <a:extLst>
              <a:ext uri="{FF2B5EF4-FFF2-40B4-BE49-F238E27FC236}">
                <a16:creationId xmlns:a16="http://schemas.microsoft.com/office/drawing/2014/main" id="{7BF422A9-7093-40CB-BBE0-E43348E3F7B1}"/>
              </a:ext>
            </a:extLst>
          </p:cNvPr>
          <p:cNvSpPr/>
          <p:nvPr/>
        </p:nvSpPr>
        <p:spPr>
          <a:xfrm>
            <a:off x="1124002" y="5623595"/>
            <a:ext cx="4832362" cy="646331"/>
          </a:xfrm>
          <a:prstGeom prst="rect">
            <a:avLst/>
          </a:prstGeom>
        </p:spPr>
        <p:txBody>
          <a:bodyPr wrap="square" lIns="91440" tIns="45720" rIns="91440" bIns="45720" anchor="t">
            <a:spAutoFit/>
          </a:bodyPr>
          <a:lstStyle/>
          <a:p>
            <a:pPr>
              <a:spcBef>
                <a:spcPct val="0"/>
              </a:spcBef>
            </a:pPr>
            <a:r>
              <a:rPr lang="en-US" b="1">
                <a:solidFill>
                  <a:srgbClr val="0068B3"/>
                </a:solidFill>
                <a:latin typeface="Calibri"/>
                <a:ea typeface="Calibri"/>
                <a:cs typeface="Calibri"/>
              </a:rPr>
              <a:t>Explore all the resources MCPL has to offer for babies, toddlers ​&amp; preschoolers on our website!​</a:t>
            </a:r>
            <a:endParaRPr lang="en-US" sz="1100">
              <a:solidFill>
                <a:srgbClr val="0068B3"/>
              </a:solidFill>
              <a:latin typeface="Calibri"/>
              <a:ea typeface="Calibri"/>
              <a:cs typeface="Calibri"/>
            </a:endParaRPr>
          </a:p>
        </p:txBody>
      </p:sp>
      <p:sp>
        <p:nvSpPr>
          <p:cNvPr id="13" name="Rectangle 12">
            <a:extLst>
              <a:ext uri="{FF2B5EF4-FFF2-40B4-BE49-F238E27FC236}">
                <a16:creationId xmlns:a16="http://schemas.microsoft.com/office/drawing/2014/main" id="{EEC0570C-E2CE-416F-A31F-00A2585839DB}"/>
              </a:ext>
            </a:extLst>
          </p:cNvPr>
          <p:cNvSpPr/>
          <p:nvPr/>
        </p:nvSpPr>
        <p:spPr>
          <a:xfrm>
            <a:off x="267694" y="650932"/>
            <a:ext cx="5688263" cy="1405641"/>
          </a:xfrm>
          <a:prstGeom prst="rect">
            <a:avLst/>
          </a:prstGeom>
        </p:spPr>
        <p:txBody>
          <a:bodyPr wrap="square">
            <a:spAutoFit/>
          </a:bodyPr>
          <a:lstStyle/>
          <a:p>
            <a:r>
              <a:rPr lang="en-US" sz="4267" b="1">
                <a:solidFill>
                  <a:srgbClr val="0068B3"/>
                </a:solidFill>
                <a:latin typeface="Calibri" panose="020F0502020204030204" pitchFamily="34" charset="0"/>
                <a:cs typeface="Calibri" panose="020F0502020204030204" pitchFamily="34" charset="0"/>
              </a:rPr>
              <a:t>The library has so much to offer, and it’s all free!</a:t>
            </a:r>
          </a:p>
        </p:txBody>
      </p:sp>
      <p:sp>
        <p:nvSpPr>
          <p:cNvPr id="14" name="Rectangle 13">
            <a:extLst>
              <a:ext uri="{FF2B5EF4-FFF2-40B4-BE49-F238E27FC236}">
                <a16:creationId xmlns:a16="http://schemas.microsoft.com/office/drawing/2014/main" id="{39A6C5AF-90F1-48F9-ABA3-4B857A026D0A}"/>
              </a:ext>
            </a:extLst>
          </p:cNvPr>
          <p:cNvSpPr/>
          <p:nvPr/>
        </p:nvSpPr>
        <p:spPr>
          <a:xfrm>
            <a:off x="267693" y="2212843"/>
            <a:ext cx="5465842" cy="2677656"/>
          </a:xfrm>
          <a:prstGeom prst="rect">
            <a:avLst/>
          </a:prstGeom>
        </p:spPr>
        <p:txBody>
          <a:bodyPr wrap="square">
            <a:spAutoFit/>
          </a:bodyPr>
          <a:lstStyle/>
          <a:p>
            <a:pPr marL="380990" indent="-380990">
              <a:buFont typeface="Arial" panose="020B0604020202020204" pitchFamily="34" charset="0"/>
              <a:buChar char="•"/>
            </a:pPr>
            <a:r>
              <a:rPr lang="en-US" sz="2400">
                <a:latin typeface="Calibri" panose="020F0502020204030204" pitchFamily="34" charset="0"/>
                <a:cs typeface="Calibri" panose="020F0502020204030204" pitchFamily="34" charset="0"/>
              </a:rPr>
              <a:t>Books</a:t>
            </a:r>
          </a:p>
          <a:p>
            <a:pPr marL="380990" indent="-380990">
              <a:buFont typeface="Arial" panose="020B0604020202020204" pitchFamily="34" charset="0"/>
              <a:buChar char="•"/>
            </a:pPr>
            <a:r>
              <a:rPr lang="en-US" sz="2400">
                <a:latin typeface="Calibri" panose="020F0502020204030204" pitchFamily="34" charset="0"/>
                <a:cs typeface="Calibri" panose="020F0502020204030204" pitchFamily="34" charset="0"/>
              </a:rPr>
              <a:t>Friendly and helpful librarians</a:t>
            </a:r>
          </a:p>
          <a:p>
            <a:pPr marL="380990" indent="-380990">
              <a:buFont typeface="Arial" panose="020B0604020202020204" pitchFamily="34" charset="0"/>
              <a:buChar char="•"/>
            </a:pPr>
            <a:r>
              <a:rPr lang="en-US" sz="2400" err="1">
                <a:latin typeface="Calibri" panose="020F0502020204030204" pitchFamily="34" charset="0"/>
                <a:cs typeface="Calibri" panose="020F0502020204030204" pitchFamily="34" charset="0"/>
              </a:rPr>
              <a:t>Storytimes</a:t>
            </a:r>
            <a:r>
              <a:rPr lang="en-US" sz="2400">
                <a:latin typeface="Calibri" panose="020F0502020204030204" pitchFamily="34" charset="0"/>
                <a:cs typeface="Calibri" panose="020F0502020204030204" pitchFamily="34" charset="0"/>
              </a:rPr>
              <a:t> and other children's events</a:t>
            </a:r>
          </a:p>
          <a:p>
            <a:pPr marL="380990" indent="-380990">
              <a:buFont typeface="Arial" panose="020B0604020202020204" pitchFamily="34" charset="0"/>
              <a:buChar char="•"/>
            </a:pPr>
            <a:r>
              <a:rPr lang="en-US" sz="2400">
                <a:latin typeface="Calibri" panose="020F0502020204030204" pitchFamily="34" charset="0"/>
                <a:cs typeface="Calibri" panose="020F0502020204030204" pitchFamily="34" charset="0"/>
              </a:rPr>
              <a:t>Adult programs</a:t>
            </a:r>
          </a:p>
          <a:p>
            <a:pPr marL="380990" indent="-380990">
              <a:buFont typeface="Arial" panose="020B0604020202020204" pitchFamily="34" charset="0"/>
              <a:buChar char="•"/>
            </a:pPr>
            <a:r>
              <a:rPr lang="en-US" sz="2400">
                <a:latin typeface="Calibri" panose="020F0502020204030204" pitchFamily="34" charset="0"/>
                <a:cs typeface="Calibri" panose="020F0502020204030204" pitchFamily="34" charset="0"/>
              </a:rPr>
              <a:t>Computers and Launchpad tablets</a:t>
            </a:r>
          </a:p>
          <a:p>
            <a:pPr marL="380990" indent="-380990">
              <a:buFont typeface="Arial" panose="020B0604020202020204" pitchFamily="34" charset="0"/>
              <a:buChar char="•"/>
            </a:pPr>
            <a:r>
              <a:rPr lang="en-US" sz="2400">
                <a:latin typeface="Calibri" panose="020F0502020204030204" pitchFamily="34" charset="0"/>
                <a:cs typeface="Calibri" panose="020F0502020204030204" pitchFamily="34" charset="0"/>
              </a:rPr>
              <a:t>Other families </a:t>
            </a:r>
          </a:p>
          <a:p>
            <a:pPr marL="380990" indent="-380990">
              <a:buFont typeface="Arial" panose="020B0604020202020204" pitchFamily="34" charset="0"/>
              <a:buChar char="•"/>
            </a:pPr>
            <a:r>
              <a:rPr lang="en-US" sz="2400">
                <a:latin typeface="Calibri" panose="020F0502020204030204" pitchFamily="34" charset="0"/>
                <a:cs typeface="Calibri" panose="020F0502020204030204" pitchFamily="34" charset="0"/>
              </a:rPr>
              <a:t>New friends</a:t>
            </a:r>
          </a:p>
        </p:txBody>
      </p:sp>
      <p:sp>
        <p:nvSpPr>
          <p:cNvPr id="15" name="TextBox 14">
            <a:extLst>
              <a:ext uri="{FF2B5EF4-FFF2-40B4-BE49-F238E27FC236}">
                <a16:creationId xmlns:a16="http://schemas.microsoft.com/office/drawing/2014/main" id="{3D733321-79B6-476B-B150-9A0335075E58}"/>
              </a:ext>
            </a:extLst>
          </p:cNvPr>
          <p:cNvSpPr txBox="1"/>
          <p:nvPr/>
        </p:nvSpPr>
        <p:spPr>
          <a:xfrm>
            <a:off x="0" y="78522"/>
            <a:ext cx="3062052" cy="369332"/>
          </a:xfrm>
          <a:prstGeom prst="rect">
            <a:avLst/>
          </a:prstGeom>
          <a:noFill/>
        </p:spPr>
        <p:txBody>
          <a:bodyPr wrap="square" rtlCol="0">
            <a:spAutoFit/>
          </a:bodyPr>
          <a:lstStyle/>
          <a:p>
            <a:r>
              <a:rPr lang="en-US" b="1">
                <a:solidFill>
                  <a:srgbClr val="0068B3"/>
                </a:solidFill>
                <a:latin typeface="Calibri" panose="020F0502020204030204" pitchFamily="34" charset="0"/>
                <a:cs typeface="Calibri" panose="020F0502020204030204" pitchFamily="34" charset="0"/>
              </a:rPr>
              <a:t>Session 3: Building a Routine</a:t>
            </a:r>
          </a:p>
        </p:txBody>
      </p:sp>
    </p:spTree>
    <p:extLst>
      <p:ext uri="{BB962C8B-B14F-4D97-AF65-F5344CB8AC3E}">
        <p14:creationId xmlns:p14="http://schemas.microsoft.com/office/powerpoint/2010/main" val="1450448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34EE5D-498E-47C8-9621-1A979671D6F5}"/>
              </a:ext>
            </a:extLst>
          </p:cNvPr>
          <p:cNvSpPr txBox="1"/>
          <p:nvPr/>
        </p:nvSpPr>
        <p:spPr>
          <a:xfrm>
            <a:off x="0" y="78522"/>
            <a:ext cx="3062052" cy="369332"/>
          </a:xfrm>
          <a:prstGeom prst="rect">
            <a:avLst/>
          </a:prstGeom>
          <a:noFill/>
        </p:spPr>
        <p:txBody>
          <a:bodyPr wrap="square" rtlCol="0">
            <a:spAutoFit/>
          </a:bodyPr>
          <a:lstStyle/>
          <a:p>
            <a:r>
              <a:rPr lang="en-US" b="1">
                <a:solidFill>
                  <a:srgbClr val="0068B3"/>
                </a:solidFill>
                <a:latin typeface="Calibri" panose="020F0502020204030204" pitchFamily="34" charset="0"/>
                <a:cs typeface="Calibri" panose="020F0502020204030204" pitchFamily="34" charset="0"/>
              </a:rPr>
              <a:t>Session 3: Building a Routine</a:t>
            </a:r>
          </a:p>
        </p:txBody>
      </p:sp>
      <p:sp>
        <p:nvSpPr>
          <p:cNvPr id="13" name="TextBox 12">
            <a:extLst>
              <a:ext uri="{FF2B5EF4-FFF2-40B4-BE49-F238E27FC236}">
                <a16:creationId xmlns:a16="http://schemas.microsoft.com/office/drawing/2014/main" id="{B60FC3AE-F6A7-4C33-B0B9-8339C58B03BF}"/>
              </a:ext>
            </a:extLst>
          </p:cNvPr>
          <p:cNvSpPr txBox="1"/>
          <p:nvPr/>
        </p:nvSpPr>
        <p:spPr>
          <a:xfrm>
            <a:off x="0" y="579319"/>
            <a:ext cx="7624248" cy="1231106"/>
          </a:xfrm>
          <a:prstGeom prst="rect">
            <a:avLst/>
          </a:prstGeom>
          <a:noFill/>
        </p:spPr>
        <p:txBody>
          <a:bodyPr rot="0" spcFirstLastPara="0" vertOverflow="overflow" horzOverflow="overflow" vert="horz" wrap="square" lIns="243840" tIns="121920" rIns="243840" bIns="1219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lgn="ctr"/>
            <a:r>
              <a:rPr lang="en-US" sz="6400" b="1">
                <a:solidFill>
                  <a:srgbClr val="0068B3"/>
                </a:solidFill>
                <a:latin typeface="Calibri"/>
              </a:rPr>
              <a:t>Thanks for coming!</a:t>
            </a:r>
            <a:endParaRPr lang="en-US" sz="6400">
              <a:solidFill>
                <a:srgbClr val="70BBB1"/>
              </a:solidFill>
              <a:latin typeface="Calibri"/>
            </a:endParaRPr>
          </a:p>
        </p:txBody>
      </p:sp>
      <p:sp>
        <p:nvSpPr>
          <p:cNvPr id="14" name="TextBox 41">
            <a:extLst>
              <a:ext uri="{FF2B5EF4-FFF2-40B4-BE49-F238E27FC236}">
                <a16:creationId xmlns:a16="http://schemas.microsoft.com/office/drawing/2014/main" id="{2BDFD449-DABF-4771-BD92-11406D4AAAB1}"/>
              </a:ext>
            </a:extLst>
          </p:cNvPr>
          <p:cNvSpPr txBox="1"/>
          <p:nvPr/>
        </p:nvSpPr>
        <p:spPr>
          <a:xfrm>
            <a:off x="6734432" y="1941890"/>
            <a:ext cx="5235948" cy="3077766"/>
          </a:xfrm>
          <a:prstGeom prst="rect">
            <a:avLst/>
          </a:prstGeom>
        </p:spPr>
        <p:txBody>
          <a:bodyPr wrap="square" lIns="0" tIns="0" rIns="0" bIns="0" rtlCol="0" anchor="t">
            <a:spAutoFit/>
          </a:bodyPr>
          <a:lstStyle/>
          <a:p>
            <a:pPr>
              <a:spcBef>
                <a:spcPct val="0"/>
              </a:spcBef>
            </a:pPr>
            <a:r>
              <a:rPr lang="en-US" sz="3200" b="1">
                <a:latin typeface="Calibri"/>
                <a:ea typeface="Calibri"/>
                <a:cs typeface="Arial"/>
                <a:sym typeface="Glacial Indifference Bold"/>
              </a:rPr>
              <a:t>Before you leave…</a:t>
            </a:r>
            <a:endParaRPr lang="en-US" sz="3200" b="1">
              <a:latin typeface="Calibri"/>
              <a:ea typeface="Calibri"/>
              <a:cs typeface="Arial"/>
            </a:endParaRPr>
          </a:p>
          <a:p>
            <a:pPr marL="380365" indent="-380365">
              <a:spcBef>
                <a:spcPct val="0"/>
              </a:spcBef>
              <a:buFont typeface="Arial" panose="020B0604020202020204" pitchFamily="34" charset="0"/>
              <a:buChar char="•"/>
            </a:pPr>
            <a:r>
              <a:rPr lang="en-US" sz="2800">
                <a:latin typeface="Calibri"/>
                <a:ea typeface="Calibri"/>
                <a:cs typeface="Arial"/>
                <a:sym typeface="Glacial Indifference Bold"/>
              </a:rPr>
              <a:t>Take your kit home with you​</a:t>
            </a:r>
            <a:endParaRPr lang="en-US" sz="2800">
              <a:latin typeface="Calibri"/>
              <a:ea typeface="Calibri"/>
              <a:cs typeface="Arial"/>
            </a:endParaRPr>
          </a:p>
          <a:p>
            <a:pPr marL="380365" indent="-380365">
              <a:spcBef>
                <a:spcPct val="0"/>
              </a:spcBef>
              <a:buFont typeface="Arial" panose="020B0604020202020204" pitchFamily="34" charset="0"/>
              <a:buChar char="•"/>
            </a:pPr>
            <a:r>
              <a:rPr lang="en-US" sz="2800">
                <a:latin typeface="Calibri"/>
                <a:ea typeface="Calibri"/>
                <a:cs typeface="Arial"/>
                <a:sym typeface="Glacial Indifference Bold"/>
              </a:rPr>
              <a:t>Get a library card! ​</a:t>
            </a:r>
            <a:endParaRPr lang="en-US" sz="2800">
              <a:latin typeface="Calibri"/>
              <a:ea typeface="Calibri"/>
              <a:cs typeface="Arial"/>
            </a:endParaRPr>
          </a:p>
          <a:p>
            <a:pPr marL="380365" indent="-380365">
              <a:spcBef>
                <a:spcPct val="0"/>
              </a:spcBef>
              <a:buFont typeface="Arial" panose="020B0604020202020204" pitchFamily="34" charset="0"/>
              <a:buChar char="•"/>
            </a:pPr>
            <a:r>
              <a:rPr lang="en-US" sz="2800">
                <a:latin typeface="Calibri"/>
                <a:ea typeface="Calibri"/>
                <a:cs typeface="Arial"/>
                <a:sym typeface="Glacial Indifference Bold"/>
              </a:rPr>
              <a:t>Ask about other programs for you and baby ​</a:t>
            </a:r>
            <a:endParaRPr lang="en-US" sz="2800">
              <a:latin typeface="Calibri"/>
              <a:ea typeface="Calibri"/>
              <a:cs typeface="Arial"/>
            </a:endParaRPr>
          </a:p>
          <a:p>
            <a:pPr marL="380365" indent="-380365">
              <a:spcBef>
                <a:spcPct val="0"/>
              </a:spcBef>
              <a:buFont typeface="Arial" panose="020B0604020202020204" pitchFamily="34" charset="0"/>
              <a:buChar char="•"/>
            </a:pPr>
            <a:endParaRPr lang="en-US" sz="2800" b="1">
              <a:latin typeface="Calibri"/>
              <a:ea typeface="Calibri"/>
              <a:cs typeface="Arial" panose="020B0604020202020204" pitchFamily="34" charset="0"/>
            </a:endParaRPr>
          </a:p>
          <a:p>
            <a:pPr>
              <a:spcBef>
                <a:spcPct val="0"/>
              </a:spcBef>
            </a:pPr>
            <a:r>
              <a:rPr lang="en-US" sz="2800" b="1">
                <a:latin typeface="Calibri"/>
                <a:ea typeface="Calibri"/>
                <a:cs typeface="Arial"/>
                <a:sym typeface="Glacial Indifference Bold"/>
              </a:rPr>
              <a:t>We hope to see you at the library!</a:t>
            </a:r>
            <a:endParaRPr lang="en-US" sz="2000" b="1">
              <a:latin typeface="Calibri"/>
              <a:ea typeface="Calibri"/>
              <a:cs typeface="Arial"/>
            </a:endParaRPr>
          </a:p>
        </p:txBody>
      </p:sp>
      <p:sp>
        <p:nvSpPr>
          <p:cNvPr id="15" name="TextBox 41">
            <a:extLst>
              <a:ext uri="{FF2B5EF4-FFF2-40B4-BE49-F238E27FC236}">
                <a16:creationId xmlns:a16="http://schemas.microsoft.com/office/drawing/2014/main" id="{C18F93D1-36E7-4953-900F-0C3B2E9B565B}"/>
              </a:ext>
            </a:extLst>
          </p:cNvPr>
          <p:cNvSpPr txBox="1"/>
          <p:nvPr/>
        </p:nvSpPr>
        <p:spPr>
          <a:xfrm>
            <a:off x="406400" y="5882958"/>
            <a:ext cx="6096000" cy="492443"/>
          </a:xfrm>
          <a:prstGeom prst="rect">
            <a:avLst/>
          </a:prstGeom>
        </p:spPr>
        <p:txBody>
          <a:bodyPr wrap="square" lIns="0" tIns="0" rIns="0" bIns="0" rtlCol="0" anchor="t">
            <a:spAutoFit/>
          </a:bodyPr>
          <a:lstStyle/>
          <a:p>
            <a:pPr algn="ctr">
              <a:spcBef>
                <a:spcPct val="0"/>
              </a:spcBef>
            </a:pPr>
            <a:r>
              <a:rPr lang="en-US" sz="3200" b="1">
                <a:latin typeface="Calibri"/>
                <a:ea typeface="Calibri"/>
                <a:cs typeface="Arial"/>
                <a:sym typeface="Glacial Indifference Bold"/>
              </a:rPr>
              <a:t>Are there any questions?</a:t>
            </a:r>
            <a:endParaRPr lang="en-US" sz="2400" b="1" i="1">
              <a:latin typeface="Calibri"/>
              <a:ea typeface="Calibri"/>
              <a:cs typeface="Arial"/>
            </a:endParaRPr>
          </a:p>
        </p:txBody>
      </p:sp>
      <p:pic>
        <p:nvPicPr>
          <p:cNvPr id="16" name="Picture 15" descr="A person carrying a baby&#10;&#10;Description automatically generated">
            <a:extLst>
              <a:ext uri="{FF2B5EF4-FFF2-40B4-BE49-F238E27FC236}">
                <a16:creationId xmlns:a16="http://schemas.microsoft.com/office/drawing/2014/main" id="{80D72F79-35BA-4AD2-9016-FC9D8982D133}"/>
              </a:ext>
            </a:extLst>
          </p:cNvPr>
          <p:cNvPicPr>
            <a:picLocks noChangeAspect="1"/>
          </p:cNvPicPr>
          <p:nvPr/>
        </p:nvPicPr>
        <p:blipFill rotWithShape="1">
          <a:blip r:embed="rId4"/>
          <a:srcRect l="11967" t="10889" r="11375" b="9741"/>
          <a:stretch/>
        </p:blipFill>
        <p:spPr>
          <a:xfrm>
            <a:off x="1735032" y="2093828"/>
            <a:ext cx="3438737" cy="3726627"/>
          </a:xfrm>
          <a:prstGeom prst="rect">
            <a:avLst/>
          </a:prstGeom>
        </p:spPr>
      </p:pic>
    </p:spTree>
    <p:extLst>
      <p:ext uri="{BB962C8B-B14F-4D97-AF65-F5344CB8AC3E}">
        <p14:creationId xmlns:p14="http://schemas.microsoft.com/office/powerpoint/2010/main" val="43613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13A4A88-CC4C-4B9C-A474-0DEE6D0E693A}"/>
              </a:ext>
            </a:extLst>
          </p:cNvPr>
          <p:cNvSpPr txBox="1"/>
          <p:nvPr/>
        </p:nvSpPr>
        <p:spPr>
          <a:xfrm>
            <a:off x="154873" y="120073"/>
            <a:ext cx="3062052" cy="369332"/>
          </a:xfrm>
          <a:prstGeom prst="rect">
            <a:avLst/>
          </a:prstGeom>
          <a:noFill/>
        </p:spPr>
        <p:txBody>
          <a:bodyPr wrap="square" rtlCol="0">
            <a:spAutoFit/>
          </a:bodyPr>
          <a:lstStyle/>
          <a:p>
            <a:r>
              <a:rPr lang="en-US" b="1">
                <a:solidFill>
                  <a:srgbClr val="0068B3"/>
                </a:solidFill>
                <a:latin typeface="Calibri" panose="020F0502020204030204" pitchFamily="34" charset="0"/>
                <a:cs typeface="Calibri" panose="020F0502020204030204" pitchFamily="34" charset="0"/>
              </a:rPr>
              <a:t>Session 3: Building a Routine</a:t>
            </a:r>
          </a:p>
        </p:txBody>
      </p:sp>
      <p:sp>
        <p:nvSpPr>
          <p:cNvPr id="21" name="TextBox 20">
            <a:extLst>
              <a:ext uri="{FF2B5EF4-FFF2-40B4-BE49-F238E27FC236}">
                <a16:creationId xmlns:a16="http://schemas.microsoft.com/office/drawing/2014/main" id="{B2CF1DA3-CB4C-49DE-BE67-E59679A23210}"/>
              </a:ext>
            </a:extLst>
          </p:cNvPr>
          <p:cNvSpPr txBox="1"/>
          <p:nvPr/>
        </p:nvSpPr>
        <p:spPr>
          <a:xfrm>
            <a:off x="6273729" y="789856"/>
            <a:ext cx="4390599" cy="2585323"/>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lgn="ctr"/>
            <a:r>
              <a:rPr lang="en-US" sz="6000" b="1">
                <a:solidFill>
                  <a:srgbClr val="0068B3"/>
                </a:solidFill>
                <a:latin typeface="Calibri" panose="020F0502020204030204" pitchFamily="34" charset="0"/>
                <a:cs typeface="Calibri" panose="020F0502020204030204" pitchFamily="34" charset="0"/>
              </a:rPr>
              <a:t>HELLO,</a:t>
            </a:r>
            <a:r>
              <a:rPr lang="en-US" sz="6000" b="1">
                <a:solidFill>
                  <a:srgbClr val="70BBB1"/>
                </a:solidFill>
                <a:latin typeface="Calibri" panose="020F0502020204030204" pitchFamily="34" charset="0"/>
                <a:cs typeface="Calibri" panose="020F0502020204030204" pitchFamily="34" charset="0"/>
              </a:rPr>
              <a:t> </a:t>
            </a:r>
            <a:endParaRPr lang="en-US" sz="5400">
              <a:solidFill>
                <a:srgbClr val="70BBB1"/>
              </a:solidFill>
              <a:latin typeface="Calibri" panose="020F0502020204030204" pitchFamily="34" charset="0"/>
              <a:cs typeface="Calibri" panose="020F0502020204030204" pitchFamily="34" charset="0"/>
            </a:endParaRPr>
          </a:p>
          <a:p>
            <a:pPr algn="ctr"/>
            <a:r>
              <a:rPr lang="en-US" sz="3200" b="1">
                <a:latin typeface="Calibri" panose="020F0502020204030204" pitchFamily="34" charset="0"/>
                <a:cs typeface="Calibri" panose="020F0502020204030204" pitchFamily="34" charset="0"/>
              </a:rPr>
              <a:t>Hatchlings Families!</a:t>
            </a:r>
          </a:p>
          <a:p>
            <a:pPr algn="ctr"/>
            <a:r>
              <a:rPr lang="en-US" sz="3200" b="1">
                <a:latin typeface="Calibri" panose="020F0502020204030204" pitchFamily="34" charset="0"/>
                <a:cs typeface="Calibri" panose="020F0502020204030204" pitchFamily="34" charset="0"/>
              </a:rPr>
              <a:t>Let's get to know each other and the program.</a:t>
            </a:r>
          </a:p>
        </p:txBody>
      </p:sp>
      <p:pic>
        <p:nvPicPr>
          <p:cNvPr id="22" name="Picture 21">
            <a:extLst>
              <a:ext uri="{FF2B5EF4-FFF2-40B4-BE49-F238E27FC236}">
                <a16:creationId xmlns:a16="http://schemas.microsoft.com/office/drawing/2014/main" id="{16C66661-7DC9-43AE-AD86-2D5C0EEB9354}"/>
              </a:ext>
            </a:extLst>
          </p:cNvPr>
          <p:cNvPicPr>
            <a:picLocks noChangeAspect="1"/>
          </p:cNvPicPr>
          <p:nvPr/>
        </p:nvPicPr>
        <p:blipFill rotWithShape="1">
          <a:blip r:embed="rId4"/>
          <a:srcRect l="25693" t="9259" r="25049" b="68376"/>
          <a:stretch/>
        </p:blipFill>
        <p:spPr>
          <a:xfrm>
            <a:off x="1502855" y="1212979"/>
            <a:ext cx="3675515" cy="2162200"/>
          </a:xfrm>
          <a:prstGeom prst="rect">
            <a:avLst/>
          </a:prstGeom>
        </p:spPr>
      </p:pic>
      <p:pic>
        <p:nvPicPr>
          <p:cNvPr id="23" name="Picture 22">
            <a:extLst>
              <a:ext uri="{FF2B5EF4-FFF2-40B4-BE49-F238E27FC236}">
                <a16:creationId xmlns:a16="http://schemas.microsoft.com/office/drawing/2014/main" id="{8D11A0AE-2A9C-400C-BE1D-468900523A57}"/>
              </a:ext>
            </a:extLst>
          </p:cNvPr>
          <p:cNvPicPr>
            <a:picLocks noChangeAspect="1"/>
          </p:cNvPicPr>
          <p:nvPr/>
        </p:nvPicPr>
        <p:blipFill rotWithShape="1">
          <a:blip r:embed="rId5"/>
          <a:srcRect l="14722" t="40" r="13055" b="185"/>
          <a:stretch/>
        </p:blipFill>
        <p:spPr>
          <a:xfrm>
            <a:off x="847838" y="4028235"/>
            <a:ext cx="1032999" cy="1070668"/>
          </a:xfrm>
          <a:prstGeom prst="ellipse">
            <a:avLst/>
          </a:prstGeom>
          <a:ln w="28575">
            <a:solidFill>
              <a:schemeClr val="tx1"/>
            </a:solidFill>
          </a:ln>
        </p:spPr>
      </p:pic>
      <p:grpSp>
        <p:nvGrpSpPr>
          <p:cNvPr id="24" name="Group 23">
            <a:extLst>
              <a:ext uri="{FF2B5EF4-FFF2-40B4-BE49-F238E27FC236}">
                <a16:creationId xmlns:a16="http://schemas.microsoft.com/office/drawing/2014/main" id="{F67E5716-35AC-49E5-A053-67EFB1E7B0D1}"/>
              </a:ext>
            </a:extLst>
          </p:cNvPr>
          <p:cNvGrpSpPr/>
          <p:nvPr/>
        </p:nvGrpSpPr>
        <p:grpSpPr>
          <a:xfrm>
            <a:off x="3032228" y="4024188"/>
            <a:ext cx="1134756" cy="1070668"/>
            <a:chOff x="1885947" y="2738450"/>
            <a:chExt cx="914400" cy="914400"/>
          </a:xfrm>
        </p:grpSpPr>
        <p:sp>
          <p:nvSpPr>
            <p:cNvPr id="25" name="Oval 24">
              <a:extLst>
                <a:ext uri="{FF2B5EF4-FFF2-40B4-BE49-F238E27FC236}">
                  <a16:creationId xmlns:a16="http://schemas.microsoft.com/office/drawing/2014/main" id="{0AD69231-60A1-4EC4-BADB-E5E5A5CE8CBC}"/>
                </a:ext>
              </a:extLst>
            </p:cNvPr>
            <p:cNvSpPr/>
            <p:nvPr/>
          </p:nvSpPr>
          <p:spPr>
            <a:xfrm>
              <a:off x="1885947" y="2738450"/>
              <a:ext cx="914400" cy="91440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lgn="ctr"/>
              <a:endParaRPr lang="en-US" sz="560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830590B6-8EED-4BF8-9697-4AE93C976F06}"/>
                </a:ext>
              </a:extLst>
            </p:cNvPr>
            <p:cNvPicPr>
              <a:picLocks noChangeAspect="1"/>
            </p:cNvPicPr>
            <p:nvPr/>
          </p:nvPicPr>
          <p:blipFill rotWithShape="1">
            <a:blip r:embed="rId6"/>
            <a:srcRect l="21840" t="37083" r="44826" b="-11"/>
            <a:stretch/>
          </p:blipFill>
          <p:spPr>
            <a:xfrm>
              <a:off x="1927017" y="2865409"/>
              <a:ext cx="806042" cy="668561"/>
            </a:xfrm>
            <a:prstGeom prst="ellipse">
              <a:avLst/>
            </a:prstGeom>
          </p:spPr>
        </p:pic>
      </p:grpSp>
      <p:pic>
        <p:nvPicPr>
          <p:cNvPr id="27" name="Picture 26">
            <a:extLst>
              <a:ext uri="{FF2B5EF4-FFF2-40B4-BE49-F238E27FC236}">
                <a16:creationId xmlns:a16="http://schemas.microsoft.com/office/drawing/2014/main" id="{74846D92-A90E-4BF1-9A79-EC2CA3B91664}"/>
              </a:ext>
            </a:extLst>
          </p:cNvPr>
          <p:cNvPicPr>
            <a:picLocks noChangeAspect="1"/>
          </p:cNvPicPr>
          <p:nvPr/>
        </p:nvPicPr>
        <p:blipFill rotWithShape="1">
          <a:blip r:embed="rId7"/>
          <a:srcRect l="21389" t="8575" r="10833" b="2041"/>
          <a:stretch/>
        </p:blipFill>
        <p:spPr>
          <a:xfrm rot="19260000">
            <a:off x="5226962" y="3997316"/>
            <a:ext cx="1161256" cy="1147889"/>
          </a:xfrm>
          <a:prstGeom prst="ellipse">
            <a:avLst/>
          </a:prstGeom>
          <a:ln w="28575">
            <a:solidFill>
              <a:schemeClr val="tx1"/>
            </a:solidFill>
          </a:ln>
        </p:spPr>
      </p:pic>
      <p:pic>
        <p:nvPicPr>
          <p:cNvPr id="28" name="Picture 27">
            <a:extLst>
              <a:ext uri="{FF2B5EF4-FFF2-40B4-BE49-F238E27FC236}">
                <a16:creationId xmlns:a16="http://schemas.microsoft.com/office/drawing/2014/main" id="{4AA58A16-9AB5-4D9A-B95A-3F9592361FF1}"/>
              </a:ext>
            </a:extLst>
          </p:cNvPr>
          <p:cNvPicPr>
            <a:picLocks noChangeAspect="1"/>
          </p:cNvPicPr>
          <p:nvPr/>
        </p:nvPicPr>
        <p:blipFill rotWithShape="1">
          <a:blip r:embed="rId8"/>
          <a:srcRect l="5833" t="4479" r="10555" b="5578"/>
          <a:stretch/>
        </p:blipFill>
        <p:spPr>
          <a:xfrm>
            <a:off x="7451977" y="3982206"/>
            <a:ext cx="1083789" cy="1089168"/>
          </a:xfrm>
          <a:prstGeom prst="ellipse">
            <a:avLst/>
          </a:prstGeom>
          <a:ln w="28575">
            <a:solidFill>
              <a:schemeClr val="tx1"/>
            </a:solidFill>
          </a:ln>
        </p:spPr>
      </p:pic>
      <p:grpSp>
        <p:nvGrpSpPr>
          <p:cNvPr id="29" name="Group 28">
            <a:extLst>
              <a:ext uri="{FF2B5EF4-FFF2-40B4-BE49-F238E27FC236}">
                <a16:creationId xmlns:a16="http://schemas.microsoft.com/office/drawing/2014/main" id="{CC4A9594-64FE-45F0-A9D5-E6D3ED7440F1}"/>
              </a:ext>
            </a:extLst>
          </p:cNvPr>
          <p:cNvGrpSpPr/>
          <p:nvPr/>
        </p:nvGrpSpPr>
        <p:grpSpPr>
          <a:xfrm>
            <a:off x="9783683" y="3996990"/>
            <a:ext cx="1103279" cy="1089168"/>
            <a:chOff x="6015990" y="3497422"/>
            <a:chExt cx="685804" cy="698603"/>
          </a:xfrm>
        </p:grpSpPr>
        <p:pic>
          <p:nvPicPr>
            <p:cNvPr id="30" name="Picture 29">
              <a:extLst>
                <a:ext uri="{FF2B5EF4-FFF2-40B4-BE49-F238E27FC236}">
                  <a16:creationId xmlns:a16="http://schemas.microsoft.com/office/drawing/2014/main" id="{2FE48042-04C5-4F77-9354-1F8ECFB7A4DE}"/>
                </a:ext>
              </a:extLst>
            </p:cNvPr>
            <p:cNvPicPr>
              <a:picLocks noChangeAspect="1"/>
            </p:cNvPicPr>
            <p:nvPr/>
          </p:nvPicPr>
          <p:blipFill rotWithShape="1">
            <a:blip r:embed="rId9"/>
            <a:srcRect l="57778" t="15225" r="17222" b="21127"/>
            <a:stretch/>
          </p:blipFill>
          <p:spPr>
            <a:xfrm>
              <a:off x="6015990" y="3497422"/>
              <a:ext cx="685804" cy="698603"/>
            </a:xfrm>
            <a:prstGeom prst="ellipse">
              <a:avLst/>
            </a:prstGeom>
            <a:ln w="28575">
              <a:solidFill>
                <a:schemeClr val="tx1"/>
              </a:solidFill>
            </a:ln>
          </p:spPr>
        </p:pic>
        <p:sp>
          <p:nvSpPr>
            <p:cNvPr id="31" name="&quot;Not Allowed&quot; Symbol 30">
              <a:extLst>
                <a:ext uri="{FF2B5EF4-FFF2-40B4-BE49-F238E27FC236}">
                  <a16:creationId xmlns:a16="http://schemas.microsoft.com/office/drawing/2014/main" id="{CFDD4DF0-9FF1-4287-B3C0-F6CC8C9707FD}"/>
                </a:ext>
              </a:extLst>
            </p:cNvPr>
            <p:cNvSpPr/>
            <p:nvPr/>
          </p:nvSpPr>
          <p:spPr>
            <a:xfrm>
              <a:off x="6080947" y="3555281"/>
              <a:ext cx="567626" cy="597217"/>
            </a:xfrm>
            <a:prstGeom prst="noSmoking">
              <a:avLst>
                <a:gd name="adj" fmla="val 582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lgn="ctr"/>
              <a:endParaRPr lang="en-US" sz="5600">
                <a:solidFill>
                  <a:schemeClr val="tx1"/>
                </a:solidFill>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0FA75DCD-79F1-4CB8-94C3-8151ADDCC580}"/>
              </a:ext>
            </a:extLst>
          </p:cNvPr>
          <p:cNvSpPr txBox="1"/>
          <p:nvPr/>
        </p:nvSpPr>
        <p:spPr>
          <a:xfrm>
            <a:off x="295037" y="5284533"/>
            <a:ext cx="2138602" cy="738664"/>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lgn="ctr"/>
            <a:r>
              <a:rPr lang="en-US" sz="1800" b="1">
                <a:latin typeface="Calibri" panose="020F0502020204030204" pitchFamily="34" charset="0"/>
                <a:cs typeface="Calibri" panose="020F0502020204030204" pitchFamily="34" charset="0"/>
              </a:rPr>
              <a:t>Unexpected is expected</a:t>
            </a:r>
            <a:endParaRPr lang="en-US" sz="480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1568C71-847C-4786-9EBA-AE6BAD0BAF6C}"/>
              </a:ext>
            </a:extLst>
          </p:cNvPr>
          <p:cNvSpPr txBox="1"/>
          <p:nvPr/>
        </p:nvSpPr>
        <p:spPr>
          <a:xfrm>
            <a:off x="2623339" y="5289903"/>
            <a:ext cx="1958965" cy="1015663"/>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lgn="ctr"/>
            <a:r>
              <a:rPr lang="en-US" sz="1800" b="1">
                <a:latin typeface="Calibri" panose="020F0502020204030204" pitchFamily="34" charset="0"/>
                <a:cs typeface="Calibri" panose="020F0502020204030204" pitchFamily="34" charset="0"/>
              </a:rPr>
              <a:t>Calm down without the crowd</a:t>
            </a:r>
          </a:p>
        </p:txBody>
      </p:sp>
      <p:sp>
        <p:nvSpPr>
          <p:cNvPr id="34" name="TextBox 33">
            <a:extLst>
              <a:ext uri="{FF2B5EF4-FFF2-40B4-BE49-F238E27FC236}">
                <a16:creationId xmlns:a16="http://schemas.microsoft.com/office/drawing/2014/main" id="{9280EA81-0E1F-4A72-91CA-76A1FCDFE99E}"/>
              </a:ext>
            </a:extLst>
          </p:cNvPr>
          <p:cNvSpPr txBox="1"/>
          <p:nvPr/>
        </p:nvSpPr>
        <p:spPr>
          <a:xfrm>
            <a:off x="4995162" y="5302329"/>
            <a:ext cx="1585397" cy="738664"/>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lgn="ctr"/>
            <a:r>
              <a:rPr lang="en-US" sz="1800" b="1">
                <a:latin typeface="Calibri" panose="020F0502020204030204" pitchFamily="34" charset="0"/>
                <a:cs typeface="Calibri" panose="020F0502020204030204" pitchFamily="34" charset="0"/>
              </a:rPr>
              <a:t>Respect baby's rest</a:t>
            </a:r>
            <a:endParaRPr lang="en-US" sz="480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2E928BEF-4C7C-40A5-A048-FCA4CEB346C7}"/>
              </a:ext>
            </a:extLst>
          </p:cNvPr>
          <p:cNvSpPr txBox="1"/>
          <p:nvPr/>
        </p:nvSpPr>
        <p:spPr>
          <a:xfrm>
            <a:off x="6913576" y="5284533"/>
            <a:ext cx="2138602" cy="738664"/>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lgn="ctr"/>
            <a:r>
              <a:rPr lang="en-US" sz="1800" b="1">
                <a:latin typeface="Calibri" panose="020F0502020204030204" pitchFamily="34" charset="0"/>
                <a:cs typeface="Calibri" panose="020F0502020204030204" pitchFamily="34" charset="0"/>
              </a:rPr>
              <a:t>Hands on exploration</a:t>
            </a:r>
            <a:endParaRPr lang="en-US" sz="480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A71E52FA-2336-4F03-A4B4-C8BDADC83813}"/>
              </a:ext>
            </a:extLst>
          </p:cNvPr>
          <p:cNvSpPr txBox="1"/>
          <p:nvPr/>
        </p:nvSpPr>
        <p:spPr>
          <a:xfrm>
            <a:off x="9385196" y="5294619"/>
            <a:ext cx="1958966" cy="738664"/>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lgn="ctr"/>
            <a:r>
              <a:rPr lang="en-US" sz="1800" b="1">
                <a:latin typeface="Calibri" panose="020F0502020204030204" pitchFamily="34" charset="0"/>
                <a:cs typeface="Calibri" panose="020F0502020204030204" pitchFamily="34" charset="0"/>
              </a:rPr>
              <a:t>Stay engaged; silence phones </a:t>
            </a:r>
            <a:endParaRPr lang="en-US" sz="4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698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A1F54328-F475-DC2C-3947-53728C56B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6169" y="5426986"/>
            <a:ext cx="952381" cy="952381"/>
          </a:xfrm>
          <a:prstGeom prst="rect">
            <a:avLst/>
          </a:prstGeom>
        </p:spPr>
      </p:pic>
      <p:sp>
        <p:nvSpPr>
          <p:cNvPr id="8" name="TextBox 7">
            <a:extLst>
              <a:ext uri="{FF2B5EF4-FFF2-40B4-BE49-F238E27FC236}">
                <a16:creationId xmlns:a16="http://schemas.microsoft.com/office/drawing/2014/main" id="{6BFB5D9B-272B-4DBE-9388-51D33DEEF5B0}"/>
              </a:ext>
            </a:extLst>
          </p:cNvPr>
          <p:cNvSpPr txBox="1"/>
          <p:nvPr/>
        </p:nvSpPr>
        <p:spPr>
          <a:xfrm>
            <a:off x="1257300" y="677824"/>
            <a:ext cx="9144000" cy="1015663"/>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lgn="ctr"/>
            <a:r>
              <a:rPr lang="en-US" sz="5400" b="1">
                <a:solidFill>
                  <a:srgbClr val="0068B3"/>
                </a:solidFill>
                <a:latin typeface="Calibri" panose="020F0502020204030204" pitchFamily="34" charset="0"/>
                <a:cs typeface="Calibri" panose="020F0502020204030204" pitchFamily="34" charset="0"/>
              </a:rPr>
              <a:t>Learning Objectives: Session 3</a:t>
            </a:r>
            <a:endParaRPr lang="en-US" sz="4800">
              <a:solidFill>
                <a:srgbClr val="70BBB1"/>
              </a:solidFill>
              <a:latin typeface="Calibri" panose="020F0502020204030204" pitchFamily="34" charset="0"/>
              <a:cs typeface="Calibri" panose="020F0502020204030204" pitchFamily="34" charset="0"/>
            </a:endParaRPr>
          </a:p>
        </p:txBody>
      </p:sp>
      <p:sp>
        <p:nvSpPr>
          <p:cNvPr id="9" name="TextBox 41">
            <a:extLst>
              <a:ext uri="{FF2B5EF4-FFF2-40B4-BE49-F238E27FC236}">
                <a16:creationId xmlns:a16="http://schemas.microsoft.com/office/drawing/2014/main" id="{E276336F-2026-4937-B8E7-F35DEE4EB969}"/>
              </a:ext>
            </a:extLst>
          </p:cNvPr>
          <p:cNvSpPr txBox="1"/>
          <p:nvPr/>
        </p:nvSpPr>
        <p:spPr>
          <a:xfrm>
            <a:off x="1132901" y="2457804"/>
            <a:ext cx="5486400" cy="1723549"/>
          </a:xfrm>
          <a:prstGeom prst="rect">
            <a:avLst/>
          </a:prstGeom>
        </p:spPr>
        <p:txBody>
          <a:bodyPr wrap="square" lIns="0" tIns="0" rIns="0" bIns="0" rtlCol="0" anchor="t">
            <a:spAutoFit/>
          </a:bodyPr>
          <a:lstStyle/>
          <a:p>
            <a:pPr marL="342900" indent="-342900">
              <a:spcBef>
                <a:spcPct val="0"/>
              </a:spcBef>
              <a:buFont typeface="Arial" panose="020B0604020202020204" pitchFamily="34" charset="0"/>
              <a:buChar char="•"/>
            </a:pPr>
            <a:r>
              <a:rPr lang="en-US" sz="2800">
                <a:latin typeface="Calibri" panose="020F0502020204030204" pitchFamily="34" charset="0"/>
                <a:cs typeface="Calibri" panose="020F0502020204030204" pitchFamily="34" charset="0"/>
                <a:sym typeface="Glacial Indifference Bold"/>
              </a:rPr>
              <a:t>Routine is important​</a:t>
            </a:r>
          </a:p>
          <a:p>
            <a:pPr marL="342900" indent="-342900">
              <a:spcBef>
                <a:spcPct val="0"/>
              </a:spcBef>
              <a:buFont typeface="Arial" panose="020B0604020202020204" pitchFamily="34" charset="0"/>
              <a:buChar char="•"/>
            </a:pPr>
            <a:r>
              <a:rPr lang="en-US" sz="2800">
                <a:latin typeface="Calibri" panose="020F0502020204030204" pitchFamily="34" charset="0"/>
                <a:cs typeface="Calibri" panose="020F0502020204030204" pitchFamily="34" charset="0"/>
                <a:sym typeface="Glacial Indifference Bold"/>
              </a:rPr>
              <a:t>Framing baby's day​</a:t>
            </a:r>
          </a:p>
          <a:p>
            <a:pPr marL="342900" indent="-342900">
              <a:spcBef>
                <a:spcPct val="0"/>
              </a:spcBef>
              <a:buFont typeface="Arial" panose="020B0604020202020204" pitchFamily="34" charset="0"/>
              <a:buChar char="•"/>
            </a:pPr>
            <a:r>
              <a:rPr lang="en-US" sz="2800">
                <a:latin typeface="Calibri" panose="020F0502020204030204" pitchFamily="34" charset="0"/>
                <a:cs typeface="Calibri" panose="020F0502020204030204" pitchFamily="34" charset="0"/>
                <a:sym typeface="Glacial Indifference Bold"/>
              </a:rPr>
              <a:t>Practice makes permanent ​</a:t>
            </a:r>
          </a:p>
          <a:p>
            <a:pPr marL="342900" indent="-342900">
              <a:spcBef>
                <a:spcPct val="0"/>
              </a:spcBef>
              <a:buFont typeface="Arial" panose="020B0604020202020204" pitchFamily="34" charset="0"/>
              <a:buChar char="•"/>
            </a:pPr>
            <a:r>
              <a:rPr lang="en-US" sz="2800">
                <a:latin typeface="Calibri" panose="020F0502020204030204" pitchFamily="34" charset="0"/>
                <a:cs typeface="Calibri" panose="020F0502020204030204" pitchFamily="34" charset="0"/>
                <a:sym typeface="Glacial Indifference Bold"/>
              </a:rPr>
              <a:t>Building your community</a:t>
            </a:r>
            <a:endParaRPr lang="en-US" sz="2800">
              <a:latin typeface="Calibri" panose="020F0502020204030204" pitchFamily="34" charset="0"/>
              <a:cs typeface="Calibri" panose="020F0502020204030204" pitchFamily="34" charset="0"/>
            </a:endParaRPr>
          </a:p>
        </p:txBody>
      </p:sp>
      <p:sp>
        <p:nvSpPr>
          <p:cNvPr id="10" name="TextBox 30">
            <a:extLst>
              <a:ext uri="{FF2B5EF4-FFF2-40B4-BE49-F238E27FC236}">
                <a16:creationId xmlns:a16="http://schemas.microsoft.com/office/drawing/2014/main" id="{AB41DB72-2C88-4C07-98E2-39574D2E77D8}"/>
              </a:ext>
            </a:extLst>
          </p:cNvPr>
          <p:cNvSpPr txBox="1"/>
          <p:nvPr/>
        </p:nvSpPr>
        <p:spPr>
          <a:xfrm>
            <a:off x="2728550" y="5656956"/>
            <a:ext cx="3969938" cy="615553"/>
          </a:xfrm>
          <a:prstGeom prst="rect">
            <a:avLst/>
          </a:prstGeom>
        </p:spPr>
        <p:txBody>
          <a:bodyPr wrap="square" lIns="0" tIns="0" rIns="0" bIns="0" rtlCol="0" anchor="t">
            <a:spAutoFit/>
          </a:bodyPr>
          <a:lstStyle/>
          <a:p>
            <a:pPr>
              <a:spcBef>
                <a:spcPct val="0"/>
              </a:spcBef>
            </a:pPr>
            <a:r>
              <a:rPr lang="en-US" sz="2000" b="1">
                <a:solidFill>
                  <a:srgbClr val="0068B3"/>
                </a:solidFill>
                <a:latin typeface="Calibri"/>
                <a:ea typeface="Calibri"/>
                <a:cs typeface="Calibri"/>
              </a:rPr>
              <a:t>DID YOU KNOW?</a:t>
            </a:r>
          </a:p>
          <a:p>
            <a:pPr>
              <a:spcBef>
                <a:spcPct val="0"/>
              </a:spcBef>
            </a:pPr>
            <a:r>
              <a:rPr lang="en-US" sz="2000" b="1">
                <a:solidFill>
                  <a:srgbClr val="0068B3"/>
                </a:solidFill>
                <a:latin typeface="Calibri"/>
                <a:ea typeface="Calibri"/>
                <a:cs typeface="Calibri"/>
              </a:rPr>
              <a:t>Routines help babies learn flexibility!</a:t>
            </a:r>
            <a:endParaRPr lang="en-US" sz="1200">
              <a:solidFill>
                <a:srgbClr val="0068B3"/>
              </a:solidFill>
              <a:latin typeface="Calibri"/>
              <a:ea typeface="Calibri"/>
              <a:cs typeface="Calibri"/>
            </a:endParaRPr>
          </a:p>
        </p:txBody>
      </p:sp>
      <p:sp>
        <p:nvSpPr>
          <p:cNvPr id="11" name="TextBox 10">
            <a:extLst>
              <a:ext uri="{FF2B5EF4-FFF2-40B4-BE49-F238E27FC236}">
                <a16:creationId xmlns:a16="http://schemas.microsoft.com/office/drawing/2014/main" id="{5B80C222-CF32-475D-82BD-23858616675A}"/>
              </a:ext>
            </a:extLst>
          </p:cNvPr>
          <p:cNvSpPr txBox="1"/>
          <p:nvPr/>
        </p:nvSpPr>
        <p:spPr>
          <a:xfrm>
            <a:off x="0" y="78522"/>
            <a:ext cx="3062052" cy="369332"/>
          </a:xfrm>
          <a:prstGeom prst="rect">
            <a:avLst/>
          </a:prstGeom>
          <a:noFill/>
        </p:spPr>
        <p:txBody>
          <a:bodyPr wrap="square" rtlCol="0">
            <a:spAutoFit/>
          </a:bodyPr>
          <a:lstStyle/>
          <a:p>
            <a:r>
              <a:rPr lang="en-US" b="1">
                <a:solidFill>
                  <a:srgbClr val="0068B3"/>
                </a:solidFill>
                <a:latin typeface="Calibri" panose="020F0502020204030204" pitchFamily="34" charset="0"/>
                <a:cs typeface="Calibri" panose="020F0502020204030204" pitchFamily="34" charset="0"/>
              </a:rPr>
              <a:t>Session 3: Building a Routine</a:t>
            </a:r>
          </a:p>
        </p:txBody>
      </p:sp>
      <p:pic>
        <p:nvPicPr>
          <p:cNvPr id="3" name="Picture 2">
            <a:extLst>
              <a:ext uri="{FF2B5EF4-FFF2-40B4-BE49-F238E27FC236}">
                <a16:creationId xmlns:a16="http://schemas.microsoft.com/office/drawing/2014/main" id="{51B60654-E969-963C-5A00-CF6F030CCB34}"/>
              </a:ext>
            </a:extLst>
          </p:cNvPr>
          <p:cNvPicPr>
            <a:picLocks noChangeAspect="1"/>
          </p:cNvPicPr>
          <p:nvPr/>
        </p:nvPicPr>
        <p:blipFill>
          <a:blip r:embed="rId5"/>
          <a:stretch>
            <a:fillRect/>
          </a:stretch>
        </p:blipFill>
        <p:spPr>
          <a:xfrm>
            <a:off x="6625232" y="1514476"/>
            <a:ext cx="4495800" cy="4448175"/>
          </a:xfrm>
          <a:prstGeom prst="rect">
            <a:avLst/>
          </a:prstGeom>
        </p:spPr>
      </p:pic>
    </p:spTree>
    <p:extLst>
      <p:ext uri="{BB962C8B-B14F-4D97-AF65-F5344CB8AC3E}">
        <p14:creationId xmlns:p14="http://schemas.microsoft.com/office/powerpoint/2010/main" val="258757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6B81FA-4AD8-F855-675E-45F7630D9B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F8F01C-4A5C-267B-6043-8145779DBBD6}"/>
              </a:ext>
            </a:extLst>
          </p:cNvPr>
          <p:cNvSpPr/>
          <p:nvPr/>
        </p:nvSpPr>
        <p:spPr>
          <a:xfrm>
            <a:off x="6096000" y="0"/>
            <a:ext cx="6096000" cy="6567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79220C35-F445-C9A8-A847-8F1B3B595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309" y="5408586"/>
            <a:ext cx="952381" cy="952381"/>
          </a:xfrm>
          <a:prstGeom prst="rect">
            <a:avLst/>
          </a:prstGeom>
        </p:spPr>
      </p:pic>
      <p:sp>
        <p:nvSpPr>
          <p:cNvPr id="6" name="Rectangle 5">
            <a:extLst>
              <a:ext uri="{FF2B5EF4-FFF2-40B4-BE49-F238E27FC236}">
                <a16:creationId xmlns:a16="http://schemas.microsoft.com/office/drawing/2014/main" id="{5C964F49-8E83-452C-9F44-FDDE54EF905D}"/>
              </a:ext>
            </a:extLst>
          </p:cNvPr>
          <p:cNvSpPr/>
          <p:nvPr/>
        </p:nvSpPr>
        <p:spPr>
          <a:xfrm>
            <a:off x="6954856" y="717367"/>
            <a:ext cx="4572000" cy="1200329"/>
          </a:xfrm>
          <a:prstGeom prst="rect">
            <a:avLst/>
          </a:prstGeom>
        </p:spPr>
        <p:txBody>
          <a:bodyPr>
            <a:spAutoFit/>
          </a:bodyPr>
          <a:lstStyle/>
          <a:p>
            <a:pPr algn="ctr"/>
            <a:r>
              <a:rPr lang="en-US" sz="3600" b="1">
                <a:solidFill>
                  <a:srgbClr val="0068B3"/>
                </a:solidFill>
                <a:latin typeface="Calibri" panose="020F0502020204030204" pitchFamily="34" charset="0"/>
                <a:cs typeface="Calibri" panose="020F0502020204030204" pitchFamily="34" charset="0"/>
              </a:rPr>
              <a:t>Frame baby's day with songs and rhymes.</a:t>
            </a:r>
          </a:p>
        </p:txBody>
      </p:sp>
      <p:sp>
        <p:nvSpPr>
          <p:cNvPr id="7" name="Rectangle 6">
            <a:extLst>
              <a:ext uri="{FF2B5EF4-FFF2-40B4-BE49-F238E27FC236}">
                <a16:creationId xmlns:a16="http://schemas.microsoft.com/office/drawing/2014/main" id="{D446F934-555F-4327-A3B9-B55F7F508855}"/>
              </a:ext>
            </a:extLst>
          </p:cNvPr>
          <p:cNvSpPr/>
          <p:nvPr/>
        </p:nvSpPr>
        <p:spPr>
          <a:xfrm>
            <a:off x="6422232" y="2146669"/>
            <a:ext cx="5538787" cy="461665"/>
          </a:xfrm>
          <a:prstGeom prst="rect">
            <a:avLst/>
          </a:prstGeom>
        </p:spPr>
        <p:txBody>
          <a:bodyPr wrap="square">
            <a:spAutoFit/>
          </a:bodyPr>
          <a:lstStyle/>
          <a:p>
            <a:r>
              <a:rPr lang="en-US" sz="2400">
                <a:latin typeface="Calibri" panose="020F0502020204030204" pitchFamily="34" charset="0"/>
                <a:cs typeface="Calibri" panose="020F0502020204030204" pitchFamily="34" charset="0"/>
              </a:rPr>
              <a:t>• Diaper • Feeding • Outings • Bath • Bed​</a:t>
            </a:r>
            <a:endParaRPr lang="en-US" sz="28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D7C8F42-5122-49C3-9501-B0CB6FFC9805}"/>
              </a:ext>
            </a:extLst>
          </p:cNvPr>
          <p:cNvSpPr txBox="1"/>
          <p:nvPr/>
        </p:nvSpPr>
        <p:spPr>
          <a:xfrm>
            <a:off x="0" y="78522"/>
            <a:ext cx="3062052" cy="369332"/>
          </a:xfrm>
          <a:prstGeom prst="rect">
            <a:avLst/>
          </a:prstGeom>
          <a:noFill/>
        </p:spPr>
        <p:txBody>
          <a:bodyPr wrap="square" rtlCol="0">
            <a:spAutoFit/>
          </a:bodyPr>
          <a:lstStyle/>
          <a:p>
            <a:r>
              <a:rPr lang="en-US" b="1">
                <a:solidFill>
                  <a:srgbClr val="0068B3"/>
                </a:solidFill>
                <a:latin typeface="Calibri" panose="020F0502020204030204" pitchFamily="34" charset="0"/>
                <a:cs typeface="Calibri" panose="020F0502020204030204" pitchFamily="34" charset="0"/>
              </a:rPr>
              <a:t>Session 3: Building a Routine</a:t>
            </a:r>
          </a:p>
        </p:txBody>
      </p:sp>
      <p:sp>
        <p:nvSpPr>
          <p:cNvPr id="3" name="Rectangle 2">
            <a:extLst>
              <a:ext uri="{FF2B5EF4-FFF2-40B4-BE49-F238E27FC236}">
                <a16:creationId xmlns:a16="http://schemas.microsoft.com/office/drawing/2014/main" id="{53BD95FF-CF67-4E6D-B74D-6DE8845DC174}"/>
              </a:ext>
            </a:extLst>
          </p:cNvPr>
          <p:cNvSpPr/>
          <p:nvPr/>
        </p:nvSpPr>
        <p:spPr>
          <a:xfrm>
            <a:off x="7359638" y="5714636"/>
            <a:ext cx="4832362" cy="646331"/>
          </a:xfrm>
          <a:prstGeom prst="rect">
            <a:avLst/>
          </a:prstGeom>
        </p:spPr>
        <p:txBody>
          <a:bodyPr wrap="square">
            <a:spAutoFit/>
          </a:bodyPr>
          <a:lstStyle/>
          <a:p>
            <a:pPr>
              <a:spcBef>
                <a:spcPct val="0"/>
              </a:spcBef>
            </a:pPr>
            <a:r>
              <a:rPr lang="en-US" b="1">
                <a:solidFill>
                  <a:srgbClr val="0068B3"/>
                </a:solidFill>
                <a:latin typeface="Calibri" panose="020F0502020204030204" pitchFamily="34" charset="0"/>
                <a:cs typeface="Calibri" panose="020F0502020204030204" pitchFamily="34" charset="0"/>
              </a:rPr>
              <a:t>Having established routines helps baby transition throughout the day.</a:t>
            </a:r>
            <a:endParaRPr lang="en-US" sz="1100">
              <a:solidFill>
                <a:srgbClr val="0068B3"/>
              </a:solidFill>
              <a:latin typeface="Calibri" panose="020F0502020204030204" pitchFamily="34" charset="0"/>
              <a:cs typeface="Calibri" panose="020F0502020204030204" pitchFamily="34" charset="0"/>
            </a:endParaRPr>
          </a:p>
        </p:txBody>
      </p:sp>
      <p:pic>
        <p:nvPicPr>
          <p:cNvPr id="2051" name="Picture 3">
            <a:extLst>
              <a:ext uri="{FF2B5EF4-FFF2-40B4-BE49-F238E27FC236}">
                <a16:creationId xmlns:a16="http://schemas.microsoft.com/office/drawing/2014/main" id="{FD5196B8-75AE-4288-906D-5EB5B45E76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5976" y="3125125"/>
            <a:ext cx="2135981" cy="21597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con&#10;&#10;Description automatically generated">
            <a:extLst>
              <a:ext uri="{FF2B5EF4-FFF2-40B4-BE49-F238E27FC236}">
                <a16:creationId xmlns:a16="http://schemas.microsoft.com/office/drawing/2014/main" id="{54A53D6A-8543-415D-B94C-6529533856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2798" y="3238500"/>
            <a:ext cx="2078831" cy="19383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6BA6E89-3DE3-4E38-8DF3-17F5064B9515}"/>
              </a:ext>
            </a:extLst>
          </p:cNvPr>
          <p:cNvSpPr/>
          <p:nvPr/>
        </p:nvSpPr>
        <p:spPr>
          <a:xfrm>
            <a:off x="714174" y="720901"/>
            <a:ext cx="6096000" cy="2246769"/>
          </a:xfrm>
          <a:prstGeom prst="rect">
            <a:avLst/>
          </a:prstGeom>
        </p:spPr>
        <p:txBody>
          <a:bodyPr lIns="91440" tIns="45720" rIns="91440" bIns="45720" anchor="t">
            <a:spAutoFit/>
          </a:bodyPr>
          <a:lstStyle/>
          <a:p>
            <a:pPr fontAlgn="base"/>
            <a:r>
              <a:rPr lang="en-US" sz="2000" u="sng">
                <a:latin typeface="Calibri" panose="020F0502020204030204" pitchFamily="34" charset="0"/>
                <a:cs typeface="Calibri" panose="020F0502020204030204" pitchFamily="34" charset="0"/>
              </a:rPr>
              <a:t>Pizza Pickle Pumpernickel </a:t>
            </a:r>
            <a:r>
              <a:rPr lang="en-US" sz="2000">
                <a:latin typeface="Calibri" panose="020F0502020204030204" pitchFamily="34" charset="0"/>
                <a:cs typeface="Calibri" panose="020F0502020204030204" pitchFamily="34" charset="0"/>
              </a:rPr>
              <a:t>​</a:t>
            </a:r>
          </a:p>
          <a:p>
            <a:pPr fontAlgn="base"/>
            <a:r>
              <a:rPr lang="en-US" sz="2000" i="1">
                <a:latin typeface="Calibri" panose="020F0502020204030204" pitchFamily="34" charset="0"/>
                <a:cs typeface="Calibri" panose="020F0502020204030204" pitchFamily="34" charset="0"/>
              </a:rPr>
              <a:t>Pizza, pickle, pumpernickel, </a:t>
            </a:r>
            <a:r>
              <a:rPr lang="en-US" sz="2000">
                <a:latin typeface="Calibri" panose="020F0502020204030204" pitchFamily="34" charset="0"/>
                <a:cs typeface="Calibri" panose="020F0502020204030204" pitchFamily="34" charset="0"/>
              </a:rPr>
              <a:t>​</a:t>
            </a:r>
            <a:br>
              <a:rPr lang="en-US" sz="2000">
                <a:latin typeface="Calibri" panose="020F0502020204030204" pitchFamily="34" charset="0"/>
                <a:cs typeface="Calibri" panose="020F0502020204030204" pitchFamily="34" charset="0"/>
              </a:rPr>
            </a:br>
            <a:r>
              <a:rPr lang="en-US" sz="2000" i="1">
                <a:latin typeface="Calibri" panose="020F0502020204030204" pitchFamily="34" charset="0"/>
                <a:cs typeface="Calibri" panose="020F0502020204030204" pitchFamily="34" charset="0"/>
              </a:rPr>
              <a:t>My little baby deserves a tickle. </a:t>
            </a:r>
            <a:r>
              <a:rPr lang="en-US" sz="2000">
                <a:latin typeface="Calibri" panose="020F0502020204030204" pitchFamily="34" charset="0"/>
                <a:cs typeface="Calibri" panose="020F0502020204030204" pitchFamily="34" charset="0"/>
              </a:rPr>
              <a:t>​</a:t>
            </a:r>
            <a:br>
              <a:rPr lang="en-US" sz="2000">
                <a:latin typeface="Calibri" panose="020F0502020204030204" pitchFamily="34" charset="0"/>
                <a:cs typeface="Calibri" panose="020F0502020204030204" pitchFamily="34" charset="0"/>
              </a:rPr>
            </a:br>
            <a:r>
              <a:rPr lang="en-US" sz="2000" i="1">
                <a:latin typeface="Calibri" panose="020F0502020204030204" pitchFamily="34" charset="0"/>
                <a:cs typeface="Calibri" panose="020F0502020204030204" pitchFamily="34" charset="0"/>
              </a:rPr>
              <a:t>One for her nose, </a:t>
            </a:r>
            <a:r>
              <a:rPr lang="en-US" sz="2000">
                <a:latin typeface="Calibri" panose="020F0502020204030204" pitchFamily="34" charset="0"/>
                <a:cs typeface="Calibri" panose="020F0502020204030204" pitchFamily="34" charset="0"/>
              </a:rPr>
              <a:t>​</a:t>
            </a:r>
          </a:p>
          <a:p>
            <a:pPr fontAlgn="base"/>
            <a:r>
              <a:rPr lang="en-US" sz="2000" i="1">
                <a:latin typeface="Calibri"/>
                <a:ea typeface="Calibri"/>
                <a:cs typeface="Calibri"/>
              </a:rPr>
              <a:t>One for his toes, </a:t>
            </a:r>
            <a:r>
              <a:rPr lang="en-US" sz="2000">
                <a:latin typeface="Calibri"/>
                <a:ea typeface="Calibri"/>
                <a:cs typeface="Calibri"/>
              </a:rPr>
              <a:t>​</a:t>
            </a:r>
            <a:br>
              <a:rPr lang="en-US" sz="2000">
                <a:latin typeface="Calibri" panose="020F0502020204030204" pitchFamily="34" charset="0"/>
                <a:cs typeface="Calibri" panose="020F0502020204030204" pitchFamily="34" charset="0"/>
              </a:rPr>
            </a:br>
            <a:r>
              <a:rPr lang="en-US" sz="2000" i="1">
                <a:latin typeface="Calibri"/>
                <a:ea typeface="Calibri"/>
                <a:cs typeface="Calibri"/>
              </a:rPr>
              <a:t>One for the tummy,  </a:t>
            </a:r>
            <a:r>
              <a:rPr lang="en-US" sz="2000">
                <a:latin typeface="Calibri"/>
                <a:ea typeface="Calibri"/>
                <a:cs typeface="Calibri"/>
              </a:rPr>
              <a:t>​</a:t>
            </a:r>
          </a:p>
          <a:p>
            <a:pPr fontAlgn="base"/>
            <a:r>
              <a:rPr lang="en-US" sz="2000" i="1">
                <a:latin typeface="Calibri" panose="020F0502020204030204" pitchFamily="34" charset="0"/>
                <a:cs typeface="Calibri" panose="020F0502020204030204" pitchFamily="34" charset="0"/>
              </a:rPr>
              <a:t>Where the cracker goes. </a:t>
            </a:r>
            <a:r>
              <a:rPr lang="en-US" sz="2000">
                <a:latin typeface="Calibri" panose="020F0502020204030204" pitchFamily="34" charset="0"/>
                <a:cs typeface="Calibri" panose="020F0502020204030204" pitchFamily="34" charset="0"/>
              </a:rPr>
              <a:t>​</a:t>
            </a:r>
          </a:p>
        </p:txBody>
      </p:sp>
      <p:sp>
        <p:nvSpPr>
          <p:cNvPr id="12" name="Rectangle 11">
            <a:extLst>
              <a:ext uri="{FF2B5EF4-FFF2-40B4-BE49-F238E27FC236}">
                <a16:creationId xmlns:a16="http://schemas.microsoft.com/office/drawing/2014/main" id="{7D4BC10A-9B4F-4E58-816C-397F6BF0305C}"/>
              </a:ext>
            </a:extLst>
          </p:cNvPr>
          <p:cNvSpPr/>
          <p:nvPr/>
        </p:nvSpPr>
        <p:spPr>
          <a:xfrm>
            <a:off x="714174" y="3281833"/>
            <a:ext cx="4106334" cy="3016210"/>
          </a:xfrm>
          <a:prstGeom prst="rect">
            <a:avLst/>
          </a:prstGeom>
        </p:spPr>
        <p:txBody>
          <a:bodyPr wrap="square" lIns="91440" tIns="45720" rIns="91440" bIns="45720" anchor="t">
            <a:spAutoFit/>
          </a:bodyPr>
          <a:lstStyle/>
          <a:p>
            <a:pPr fontAlgn="base"/>
            <a:r>
              <a:rPr lang="en-US" sz="2000" u="sng">
                <a:latin typeface="Calibri"/>
                <a:ea typeface="Calibri"/>
                <a:cs typeface="Calibri"/>
              </a:rPr>
              <a:t>I Am Hungry</a:t>
            </a:r>
            <a:r>
              <a:rPr lang="en-US" sz="2000" i="1">
                <a:latin typeface="Calibri"/>
                <a:ea typeface="Calibri"/>
                <a:cs typeface="Calibri"/>
              </a:rPr>
              <a:t> </a:t>
            </a:r>
            <a:endParaRPr lang="en-US">
              <a:latin typeface="Calibri"/>
              <a:ea typeface="Calibri"/>
              <a:cs typeface="Calibri"/>
            </a:endParaRPr>
          </a:p>
          <a:p>
            <a:r>
              <a:rPr lang="en-US" sz="1000">
                <a:latin typeface="Calibri"/>
                <a:ea typeface="Calibri"/>
                <a:cs typeface="Calibri"/>
              </a:rPr>
              <a:t>Tune: "Frère Jacques"</a:t>
            </a:r>
          </a:p>
          <a:p>
            <a:r>
              <a:rPr lang="en-US" sz="1000">
                <a:latin typeface="Calibri"/>
                <a:ea typeface="Calibri"/>
                <a:cs typeface="Calibri"/>
              </a:rPr>
              <a:t> ​</a:t>
            </a:r>
            <a:r>
              <a:rPr lang="en-US" sz="2000" i="1">
                <a:latin typeface="Calibri"/>
                <a:ea typeface="Calibri"/>
                <a:cs typeface="Calibri"/>
              </a:rPr>
              <a:t>I am hungry!</a:t>
            </a:r>
            <a:endParaRPr lang="en-US" sz="2000">
              <a:latin typeface="Calibri"/>
              <a:ea typeface="Calibri"/>
              <a:cs typeface="Calibri"/>
            </a:endParaRPr>
          </a:p>
          <a:p>
            <a:r>
              <a:rPr lang="en-US" sz="2000" i="1">
                <a:latin typeface="Calibri"/>
                <a:ea typeface="Calibri"/>
                <a:cs typeface="Calibri"/>
              </a:rPr>
              <a:t>     (I am hungry) </a:t>
            </a:r>
            <a:r>
              <a:rPr lang="en-US" sz="2000">
                <a:latin typeface="Calibri"/>
                <a:ea typeface="Calibri"/>
                <a:cs typeface="Calibri"/>
              </a:rPr>
              <a:t>​</a:t>
            </a:r>
            <a:br>
              <a:rPr lang="en-US" sz="2000">
                <a:latin typeface="Calibri"/>
              </a:rPr>
            </a:br>
            <a:r>
              <a:rPr lang="en-US" sz="2000" i="1">
                <a:latin typeface="Calibri"/>
                <a:ea typeface="Calibri"/>
                <a:cs typeface="Calibri"/>
              </a:rPr>
              <a:t>What should I eat?   </a:t>
            </a:r>
            <a:endParaRPr lang="en-US" sz="2000">
              <a:latin typeface="Calibri"/>
              <a:ea typeface="Calibri"/>
              <a:cs typeface="Calibri"/>
            </a:endParaRPr>
          </a:p>
          <a:p>
            <a:r>
              <a:rPr lang="en-US" sz="2000" i="1">
                <a:latin typeface="Calibri"/>
                <a:ea typeface="Calibri"/>
                <a:cs typeface="Calibri"/>
              </a:rPr>
              <a:t>     (What should I eat?) </a:t>
            </a:r>
            <a:r>
              <a:rPr lang="en-US" sz="2000">
                <a:latin typeface="Calibri"/>
                <a:ea typeface="Calibri"/>
                <a:cs typeface="Calibri"/>
              </a:rPr>
              <a:t>​</a:t>
            </a:r>
            <a:br>
              <a:rPr lang="en-US" sz="2000">
                <a:latin typeface="Calibri"/>
              </a:rPr>
            </a:br>
            <a:r>
              <a:rPr lang="en-US" sz="2000" i="1">
                <a:latin typeface="Calibri"/>
                <a:ea typeface="Calibri"/>
                <a:cs typeface="Calibri"/>
              </a:rPr>
              <a:t>Think I'll have some ice cream. </a:t>
            </a:r>
            <a:r>
              <a:rPr lang="en-US" sz="2000">
                <a:latin typeface="Calibri"/>
                <a:ea typeface="Calibri"/>
                <a:cs typeface="Calibri"/>
              </a:rPr>
              <a:t>​</a:t>
            </a:r>
            <a:br>
              <a:rPr lang="en-US" sz="2000">
                <a:latin typeface="Calibri"/>
              </a:rPr>
            </a:br>
            <a:r>
              <a:rPr lang="en-US" sz="2000" i="1">
                <a:latin typeface="Calibri"/>
                <a:ea typeface="Calibri"/>
                <a:cs typeface="Calibri"/>
              </a:rPr>
              <a:t>     (Think I'll have some ice cream.) </a:t>
            </a:r>
            <a:r>
              <a:rPr lang="en-US" sz="2000">
                <a:latin typeface="Calibri"/>
                <a:ea typeface="Calibri"/>
                <a:cs typeface="Calibri"/>
              </a:rPr>
              <a:t>​</a:t>
            </a:r>
            <a:br>
              <a:rPr lang="en-US" sz="2000">
                <a:latin typeface="Calibri"/>
              </a:rPr>
            </a:br>
            <a:r>
              <a:rPr lang="en-US" sz="2000" i="1">
                <a:latin typeface="Calibri"/>
                <a:ea typeface="Calibri"/>
                <a:cs typeface="Calibri"/>
              </a:rPr>
              <a:t>Cold and sweet! </a:t>
            </a:r>
            <a:endParaRPr lang="en-US" sz="2000">
              <a:latin typeface="Calibri"/>
              <a:ea typeface="Calibri"/>
              <a:cs typeface="Calibri"/>
            </a:endParaRPr>
          </a:p>
          <a:p>
            <a:r>
              <a:rPr lang="en-US" sz="2000" i="1">
                <a:latin typeface="Calibri"/>
                <a:ea typeface="Calibri"/>
                <a:cs typeface="Calibri"/>
              </a:rPr>
              <a:t>     (Cold and sweet!)</a:t>
            </a:r>
            <a:endParaRPr lang="en-US" sz="2000">
              <a:latin typeface="Calibri"/>
              <a:ea typeface="Calibri"/>
              <a:cs typeface="Calibri"/>
            </a:endParaRPr>
          </a:p>
        </p:txBody>
      </p:sp>
      <p:pic>
        <p:nvPicPr>
          <p:cNvPr id="5" name="Picture 4">
            <a:extLst>
              <a:ext uri="{FF2B5EF4-FFF2-40B4-BE49-F238E27FC236}">
                <a16:creationId xmlns:a16="http://schemas.microsoft.com/office/drawing/2014/main" id="{84925371-F974-1F98-11CC-4B8A48487C19}"/>
              </a:ext>
            </a:extLst>
          </p:cNvPr>
          <p:cNvPicPr>
            <a:picLocks noChangeAspect="1"/>
          </p:cNvPicPr>
          <p:nvPr/>
        </p:nvPicPr>
        <p:blipFill>
          <a:blip r:embed="rId7"/>
          <a:stretch>
            <a:fillRect/>
          </a:stretch>
        </p:blipFill>
        <p:spPr>
          <a:xfrm>
            <a:off x="8104584" y="2797372"/>
            <a:ext cx="2185988" cy="2162176"/>
          </a:xfrm>
          <a:prstGeom prst="rect">
            <a:avLst/>
          </a:prstGeom>
        </p:spPr>
      </p:pic>
    </p:spTree>
    <p:extLst>
      <p:ext uri="{BB962C8B-B14F-4D97-AF65-F5344CB8AC3E}">
        <p14:creationId xmlns:p14="http://schemas.microsoft.com/office/powerpoint/2010/main" val="337161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6B81FA-4AD8-F855-675E-45F7630D9B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F8F01C-4A5C-267B-6043-8145779DBBD6}"/>
              </a:ext>
            </a:extLst>
          </p:cNvPr>
          <p:cNvSpPr/>
          <p:nvPr/>
        </p:nvSpPr>
        <p:spPr>
          <a:xfrm>
            <a:off x="14052" y="0"/>
            <a:ext cx="6096000" cy="6567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79220C35-F445-C9A8-A847-8F1B3B595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09" y="5430620"/>
            <a:ext cx="952381" cy="952381"/>
          </a:xfrm>
          <a:prstGeom prst="rect">
            <a:avLst/>
          </a:prstGeom>
        </p:spPr>
      </p:pic>
      <p:sp>
        <p:nvSpPr>
          <p:cNvPr id="6" name="Rectangle 5">
            <a:extLst>
              <a:ext uri="{FF2B5EF4-FFF2-40B4-BE49-F238E27FC236}">
                <a16:creationId xmlns:a16="http://schemas.microsoft.com/office/drawing/2014/main" id="{5C964F49-8E83-452C-9F44-FDDE54EF905D}"/>
              </a:ext>
            </a:extLst>
          </p:cNvPr>
          <p:cNvSpPr/>
          <p:nvPr/>
        </p:nvSpPr>
        <p:spPr>
          <a:xfrm>
            <a:off x="553291" y="777886"/>
            <a:ext cx="4572000" cy="1754326"/>
          </a:xfrm>
          <a:prstGeom prst="rect">
            <a:avLst/>
          </a:prstGeom>
        </p:spPr>
        <p:txBody>
          <a:bodyPr>
            <a:spAutoFit/>
          </a:bodyPr>
          <a:lstStyle/>
          <a:p>
            <a:r>
              <a:rPr lang="en-US" sz="3600" b="1">
                <a:solidFill>
                  <a:srgbClr val="0068B3"/>
                </a:solidFill>
                <a:latin typeface="Calibri" panose="020F0502020204030204" pitchFamily="34" charset="0"/>
                <a:cs typeface="Calibri" panose="020F0502020204030204" pitchFamily="34" charset="0"/>
              </a:rPr>
              <a:t>A daily routine builds a sense of security for baby.​</a:t>
            </a:r>
          </a:p>
        </p:txBody>
      </p:sp>
      <p:sp>
        <p:nvSpPr>
          <p:cNvPr id="9" name="TextBox 8">
            <a:extLst>
              <a:ext uri="{FF2B5EF4-FFF2-40B4-BE49-F238E27FC236}">
                <a16:creationId xmlns:a16="http://schemas.microsoft.com/office/drawing/2014/main" id="{AD7C8F42-5122-49C3-9501-B0CB6FFC9805}"/>
              </a:ext>
            </a:extLst>
          </p:cNvPr>
          <p:cNvSpPr txBox="1"/>
          <p:nvPr/>
        </p:nvSpPr>
        <p:spPr>
          <a:xfrm>
            <a:off x="0" y="78522"/>
            <a:ext cx="3062052" cy="369332"/>
          </a:xfrm>
          <a:prstGeom prst="rect">
            <a:avLst/>
          </a:prstGeom>
          <a:noFill/>
        </p:spPr>
        <p:txBody>
          <a:bodyPr wrap="square" rtlCol="0">
            <a:spAutoFit/>
          </a:bodyPr>
          <a:lstStyle/>
          <a:p>
            <a:r>
              <a:rPr lang="en-US" b="1">
                <a:solidFill>
                  <a:srgbClr val="0068B3"/>
                </a:solidFill>
                <a:latin typeface="Calibri" panose="020F0502020204030204" pitchFamily="34" charset="0"/>
                <a:cs typeface="Calibri" panose="020F0502020204030204" pitchFamily="34" charset="0"/>
              </a:rPr>
              <a:t>Session 3: Building a Routine</a:t>
            </a:r>
          </a:p>
        </p:txBody>
      </p:sp>
      <p:sp>
        <p:nvSpPr>
          <p:cNvPr id="3" name="Rectangle 2">
            <a:extLst>
              <a:ext uri="{FF2B5EF4-FFF2-40B4-BE49-F238E27FC236}">
                <a16:creationId xmlns:a16="http://schemas.microsoft.com/office/drawing/2014/main" id="{53BD95FF-CF67-4E6D-B74D-6DE8845DC174}"/>
              </a:ext>
            </a:extLst>
          </p:cNvPr>
          <p:cNvSpPr/>
          <p:nvPr/>
        </p:nvSpPr>
        <p:spPr>
          <a:xfrm>
            <a:off x="1263638" y="5736670"/>
            <a:ext cx="4321616" cy="646331"/>
          </a:xfrm>
          <a:prstGeom prst="rect">
            <a:avLst/>
          </a:prstGeom>
        </p:spPr>
        <p:txBody>
          <a:bodyPr wrap="square">
            <a:spAutoFit/>
          </a:bodyPr>
          <a:lstStyle/>
          <a:p>
            <a:pPr>
              <a:spcBef>
                <a:spcPct val="0"/>
              </a:spcBef>
            </a:pPr>
            <a:r>
              <a:rPr lang="en-US" b="1">
                <a:solidFill>
                  <a:srgbClr val="0068B3"/>
                </a:solidFill>
                <a:latin typeface="Calibri" panose="020F0502020204030204" pitchFamily="34" charset="0"/>
                <a:cs typeface="Calibri" panose="020F0502020204030204" pitchFamily="34" charset="0"/>
              </a:rPr>
              <a:t>Routines help reduce anxiety in both baby and adults.</a:t>
            </a:r>
            <a:endParaRPr lang="en-US" sz="1100">
              <a:solidFill>
                <a:srgbClr val="0068B3"/>
              </a:solidFill>
              <a:latin typeface="Calibri" panose="020F0502020204030204" pitchFamily="34" charset="0"/>
              <a:cs typeface="Calibri" panose="020F0502020204030204" pitchFamily="34" charset="0"/>
            </a:endParaRPr>
          </a:p>
        </p:txBody>
      </p:sp>
      <p:pic>
        <p:nvPicPr>
          <p:cNvPr id="3074" name="Picture 2">
            <a:extLst>
              <a:ext uri="{FF2B5EF4-FFF2-40B4-BE49-F238E27FC236}">
                <a16:creationId xmlns:a16="http://schemas.microsoft.com/office/drawing/2014/main" id="{F1D561ED-C80D-4515-B346-BF901AB57A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382" r="12346" b="14375"/>
          <a:stretch/>
        </p:blipFill>
        <p:spPr bwMode="auto">
          <a:xfrm rot="20760000">
            <a:off x="415638" y="2630454"/>
            <a:ext cx="2237124" cy="26216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E255A62-ED88-465D-8746-3138DC0A89D8}"/>
              </a:ext>
            </a:extLst>
          </p:cNvPr>
          <p:cNvSpPr/>
          <p:nvPr/>
        </p:nvSpPr>
        <p:spPr>
          <a:xfrm>
            <a:off x="6940381" y="772188"/>
            <a:ext cx="4584700" cy="2092881"/>
          </a:xfrm>
          <a:prstGeom prst="rect">
            <a:avLst/>
          </a:prstGeom>
        </p:spPr>
        <p:txBody>
          <a:bodyPr wrap="square" lIns="91440" tIns="45720" rIns="91440" bIns="45720" anchor="t">
            <a:spAutoFit/>
          </a:bodyPr>
          <a:lstStyle/>
          <a:p>
            <a:pPr fontAlgn="base"/>
            <a:r>
              <a:rPr lang="en-US" sz="2400" u="sng">
                <a:latin typeface="Calibri"/>
                <a:ea typeface="Calibri"/>
                <a:cs typeface="Calibri"/>
              </a:rPr>
              <a:t>This Is The Way We Wash...</a:t>
            </a:r>
            <a:r>
              <a:rPr lang="en-US" sz="2400">
                <a:latin typeface="Calibri"/>
                <a:ea typeface="Calibri"/>
                <a:cs typeface="Calibri"/>
              </a:rPr>
              <a:t>​</a:t>
            </a:r>
          </a:p>
          <a:p>
            <a:pPr fontAlgn="base"/>
            <a:r>
              <a:rPr lang="en-US" sz="1000">
                <a:latin typeface="Calibri"/>
                <a:ea typeface="Calibri"/>
                <a:cs typeface="Calibri"/>
              </a:rPr>
              <a:t>Tune: "Here We Go Round The Mulberry Bush"</a:t>
            </a:r>
          </a:p>
          <a:p>
            <a:r>
              <a:rPr lang="en-US" sz="2400" i="1">
                <a:latin typeface="Calibri"/>
                <a:ea typeface="Calibri"/>
                <a:cs typeface="Calibri"/>
              </a:rPr>
              <a:t>This is the way we wash our bellies,</a:t>
            </a:r>
            <a:r>
              <a:rPr lang="en-US" sz="2400">
                <a:latin typeface="Calibri"/>
                <a:ea typeface="Calibri"/>
                <a:cs typeface="Calibri"/>
              </a:rPr>
              <a:t>​</a:t>
            </a:r>
          </a:p>
          <a:p>
            <a:pPr fontAlgn="base"/>
            <a:r>
              <a:rPr lang="en-US" sz="2400" i="1">
                <a:latin typeface="Calibri"/>
                <a:ea typeface="Calibri"/>
                <a:cs typeface="Calibri"/>
              </a:rPr>
              <a:t>Wash our bellies, wash our bellies.</a:t>
            </a:r>
            <a:r>
              <a:rPr lang="en-US" sz="2400">
                <a:latin typeface="Calibri"/>
                <a:ea typeface="Calibri"/>
                <a:cs typeface="Calibri"/>
              </a:rPr>
              <a:t>​</a:t>
            </a:r>
          </a:p>
          <a:p>
            <a:pPr fontAlgn="base"/>
            <a:r>
              <a:rPr lang="en-US" sz="2400" i="1">
                <a:latin typeface="Calibri"/>
                <a:ea typeface="Calibri"/>
                <a:cs typeface="Calibri"/>
              </a:rPr>
              <a:t>This is the way we wash our bellies,</a:t>
            </a:r>
            <a:r>
              <a:rPr lang="en-US" sz="2400">
                <a:latin typeface="Calibri"/>
                <a:ea typeface="Calibri"/>
                <a:cs typeface="Calibri"/>
              </a:rPr>
              <a:t>​</a:t>
            </a:r>
          </a:p>
          <a:p>
            <a:pPr fontAlgn="base"/>
            <a:r>
              <a:rPr lang="en-US" sz="2400" i="1">
                <a:latin typeface="Calibri"/>
                <a:ea typeface="Calibri"/>
                <a:cs typeface="Calibri"/>
              </a:rPr>
              <a:t>So early in the morning.</a:t>
            </a:r>
            <a:r>
              <a:rPr lang="en-US" sz="2400">
                <a:latin typeface="Calibri"/>
                <a:ea typeface="Calibri"/>
                <a:cs typeface="Calibri"/>
              </a:rPr>
              <a:t>​</a:t>
            </a:r>
          </a:p>
        </p:txBody>
      </p:sp>
      <p:sp>
        <p:nvSpPr>
          <p:cNvPr id="8" name="Rectangle 7">
            <a:extLst>
              <a:ext uri="{FF2B5EF4-FFF2-40B4-BE49-F238E27FC236}">
                <a16:creationId xmlns:a16="http://schemas.microsoft.com/office/drawing/2014/main" id="{8AA31A96-4112-4C73-AE20-4BECAE91C5A5}"/>
              </a:ext>
            </a:extLst>
          </p:cNvPr>
          <p:cNvSpPr/>
          <p:nvPr/>
        </p:nvSpPr>
        <p:spPr>
          <a:xfrm>
            <a:off x="6940381" y="3430221"/>
            <a:ext cx="4764616" cy="2092881"/>
          </a:xfrm>
          <a:prstGeom prst="rect">
            <a:avLst/>
          </a:prstGeom>
        </p:spPr>
        <p:txBody>
          <a:bodyPr wrap="square" lIns="91440" tIns="45720" rIns="91440" bIns="45720" anchor="t">
            <a:spAutoFit/>
          </a:bodyPr>
          <a:lstStyle/>
          <a:p>
            <a:pPr fontAlgn="base"/>
            <a:r>
              <a:rPr lang="en-US" sz="2400" u="sng">
                <a:latin typeface="Calibri"/>
                <a:ea typeface="Calibri"/>
                <a:cs typeface="Calibri"/>
              </a:rPr>
              <a:t>This Is The Way We Put On...</a:t>
            </a:r>
            <a:r>
              <a:rPr lang="en-US" sz="2400">
                <a:latin typeface="Calibri"/>
                <a:ea typeface="Calibri"/>
                <a:cs typeface="Calibri"/>
              </a:rPr>
              <a:t>​</a:t>
            </a:r>
          </a:p>
          <a:p>
            <a:r>
              <a:rPr lang="en-US" sz="1000">
                <a:latin typeface="Calibri"/>
                <a:ea typeface="Calibri"/>
                <a:cs typeface="Calibri"/>
              </a:rPr>
              <a:t>Tune: "Here We Go Round The Mulberry Bush"</a:t>
            </a:r>
          </a:p>
          <a:p>
            <a:r>
              <a:rPr lang="en-US" sz="2400" i="1">
                <a:latin typeface="Calibri"/>
                <a:ea typeface="Calibri"/>
                <a:cs typeface="Calibri"/>
              </a:rPr>
              <a:t>This is the way we put on our pants,</a:t>
            </a:r>
            <a:r>
              <a:rPr lang="en-US" sz="2400">
                <a:latin typeface="Calibri"/>
                <a:ea typeface="Calibri"/>
                <a:cs typeface="Calibri"/>
              </a:rPr>
              <a:t>​</a:t>
            </a:r>
          </a:p>
          <a:p>
            <a:pPr fontAlgn="base"/>
            <a:r>
              <a:rPr lang="en-US" sz="2400" i="1">
                <a:latin typeface="Calibri"/>
                <a:ea typeface="Calibri"/>
                <a:cs typeface="Calibri"/>
              </a:rPr>
              <a:t>Put on our pants, put on our pants.</a:t>
            </a:r>
            <a:r>
              <a:rPr lang="en-US" sz="2400">
                <a:latin typeface="Calibri"/>
                <a:ea typeface="Calibri"/>
                <a:cs typeface="Calibri"/>
              </a:rPr>
              <a:t>​</a:t>
            </a:r>
            <a:br>
              <a:rPr lang="en-US" sz="2400">
                <a:latin typeface="Calibri"/>
              </a:rPr>
            </a:br>
            <a:r>
              <a:rPr lang="en-US" sz="2400" i="1">
                <a:latin typeface="Calibri"/>
                <a:ea typeface="Calibri"/>
                <a:cs typeface="Calibri"/>
              </a:rPr>
              <a:t>This is the way we put on our pants,</a:t>
            </a:r>
            <a:r>
              <a:rPr lang="en-US" sz="2400">
                <a:latin typeface="Calibri"/>
                <a:ea typeface="Calibri"/>
                <a:cs typeface="Calibri"/>
              </a:rPr>
              <a:t>​</a:t>
            </a:r>
          </a:p>
          <a:p>
            <a:pPr fontAlgn="base"/>
            <a:r>
              <a:rPr lang="en-US" sz="2400" i="1">
                <a:latin typeface="Calibri"/>
                <a:ea typeface="Calibri"/>
                <a:cs typeface="Calibri"/>
              </a:rPr>
              <a:t>So early in the morning. </a:t>
            </a:r>
            <a:r>
              <a:rPr lang="en-US" sz="2000">
                <a:latin typeface="Calibri"/>
                <a:ea typeface="Calibri"/>
                <a:cs typeface="Calibri"/>
              </a:rPr>
              <a:t>​</a:t>
            </a:r>
          </a:p>
        </p:txBody>
      </p:sp>
      <p:pic>
        <p:nvPicPr>
          <p:cNvPr id="7" name="Picture 6">
            <a:extLst>
              <a:ext uri="{FF2B5EF4-FFF2-40B4-BE49-F238E27FC236}">
                <a16:creationId xmlns:a16="http://schemas.microsoft.com/office/drawing/2014/main" id="{EFECD491-2E28-6237-9EB9-C0D568B5B247}"/>
              </a:ext>
            </a:extLst>
          </p:cNvPr>
          <p:cNvPicPr>
            <a:picLocks noChangeAspect="1"/>
          </p:cNvPicPr>
          <p:nvPr/>
        </p:nvPicPr>
        <p:blipFill>
          <a:blip r:embed="rId6"/>
          <a:stretch>
            <a:fillRect/>
          </a:stretch>
        </p:blipFill>
        <p:spPr>
          <a:xfrm>
            <a:off x="3032125" y="2483644"/>
            <a:ext cx="2552700" cy="2628900"/>
          </a:xfrm>
          <a:prstGeom prst="rect">
            <a:avLst/>
          </a:prstGeom>
        </p:spPr>
      </p:pic>
    </p:spTree>
    <p:extLst>
      <p:ext uri="{BB962C8B-B14F-4D97-AF65-F5344CB8AC3E}">
        <p14:creationId xmlns:p14="http://schemas.microsoft.com/office/powerpoint/2010/main" val="234495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6B81FA-4AD8-F855-675E-45F7630D9B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F8F01C-4A5C-267B-6043-8145779DBBD6}"/>
              </a:ext>
            </a:extLst>
          </p:cNvPr>
          <p:cNvSpPr/>
          <p:nvPr/>
        </p:nvSpPr>
        <p:spPr>
          <a:xfrm>
            <a:off x="6096000" y="0"/>
            <a:ext cx="6096000" cy="6567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79220C35-F445-C9A8-A847-8F1B3B595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09" y="5419085"/>
            <a:ext cx="952381" cy="952381"/>
          </a:xfrm>
          <a:prstGeom prst="rect">
            <a:avLst/>
          </a:prstGeom>
        </p:spPr>
      </p:pic>
      <p:sp>
        <p:nvSpPr>
          <p:cNvPr id="6" name="Rectangle 5">
            <a:extLst>
              <a:ext uri="{FF2B5EF4-FFF2-40B4-BE49-F238E27FC236}">
                <a16:creationId xmlns:a16="http://schemas.microsoft.com/office/drawing/2014/main" id="{5C964F49-8E83-452C-9F44-FDDE54EF905D}"/>
              </a:ext>
            </a:extLst>
          </p:cNvPr>
          <p:cNvSpPr/>
          <p:nvPr/>
        </p:nvSpPr>
        <p:spPr>
          <a:xfrm>
            <a:off x="6942950" y="264930"/>
            <a:ext cx="4572000" cy="2308324"/>
          </a:xfrm>
          <a:prstGeom prst="rect">
            <a:avLst/>
          </a:prstGeom>
        </p:spPr>
        <p:txBody>
          <a:bodyPr>
            <a:spAutoFit/>
          </a:bodyPr>
          <a:lstStyle/>
          <a:p>
            <a:pPr algn="ctr"/>
            <a:r>
              <a:rPr lang="en-US" sz="3600" b="1">
                <a:solidFill>
                  <a:srgbClr val="0068B3"/>
                </a:solidFill>
                <a:latin typeface="Calibri" panose="020F0502020204030204" pitchFamily="34" charset="0"/>
                <a:cs typeface="Calibri" panose="020F0502020204030204" pitchFamily="34" charset="0"/>
              </a:rPr>
              <a:t>Smile, talk, sing, share books, and play with your baby throughout the day.</a:t>
            </a:r>
          </a:p>
        </p:txBody>
      </p:sp>
      <p:sp>
        <p:nvSpPr>
          <p:cNvPr id="9" name="TextBox 8">
            <a:extLst>
              <a:ext uri="{FF2B5EF4-FFF2-40B4-BE49-F238E27FC236}">
                <a16:creationId xmlns:a16="http://schemas.microsoft.com/office/drawing/2014/main" id="{AD7C8F42-5122-49C3-9501-B0CB6FFC9805}"/>
              </a:ext>
            </a:extLst>
          </p:cNvPr>
          <p:cNvSpPr txBox="1"/>
          <p:nvPr/>
        </p:nvSpPr>
        <p:spPr>
          <a:xfrm>
            <a:off x="0" y="78522"/>
            <a:ext cx="3062052" cy="369332"/>
          </a:xfrm>
          <a:prstGeom prst="rect">
            <a:avLst/>
          </a:prstGeom>
          <a:noFill/>
        </p:spPr>
        <p:txBody>
          <a:bodyPr wrap="square" rtlCol="0">
            <a:spAutoFit/>
          </a:bodyPr>
          <a:lstStyle/>
          <a:p>
            <a:r>
              <a:rPr lang="en-US" b="1">
                <a:solidFill>
                  <a:srgbClr val="0068B3"/>
                </a:solidFill>
                <a:latin typeface="Calibri" panose="020F0502020204030204" pitchFamily="34" charset="0"/>
                <a:cs typeface="Calibri" panose="020F0502020204030204" pitchFamily="34" charset="0"/>
              </a:rPr>
              <a:t>Session 3: Building a Routine</a:t>
            </a:r>
          </a:p>
        </p:txBody>
      </p:sp>
      <p:sp>
        <p:nvSpPr>
          <p:cNvPr id="3" name="Rectangle 2">
            <a:extLst>
              <a:ext uri="{FF2B5EF4-FFF2-40B4-BE49-F238E27FC236}">
                <a16:creationId xmlns:a16="http://schemas.microsoft.com/office/drawing/2014/main" id="{53BD95FF-CF67-4E6D-B74D-6DE8845DC174}"/>
              </a:ext>
            </a:extLst>
          </p:cNvPr>
          <p:cNvSpPr/>
          <p:nvPr/>
        </p:nvSpPr>
        <p:spPr>
          <a:xfrm>
            <a:off x="1263638" y="5725135"/>
            <a:ext cx="4832362" cy="646331"/>
          </a:xfrm>
          <a:prstGeom prst="rect">
            <a:avLst/>
          </a:prstGeom>
        </p:spPr>
        <p:txBody>
          <a:bodyPr wrap="square">
            <a:spAutoFit/>
          </a:bodyPr>
          <a:lstStyle/>
          <a:p>
            <a:pPr>
              <a:spcBef>
                <a:spcPct val="0"/>
              </a:spcBef>
            </a:pPr>
            <a:r>
              <a:rPr lang="en-US" b="1">
                <a:solidFill>
                  <a:srgbClr val="0068B3"/>
                </a:solidFill>
                <a:latin typeface="Calibri" panose="020F0502020204030204" pitchFamily="34" charset="0"/>
                <a:cs typeface="Calibri" panose="020F0502020204030204" pitchFamily="34" charset="0"/>
              </a:rPr>
              <a:t>Singing, talking, and sharing books builds a baby's brain and their language skills.</a:t>
            </a:r>
            <a:endParaRPr lang="en-US" sz="1100">
              <a:solidFill>
                <a:srgbClr val="0068B3"/>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B6BA6E89-3DE3-4E38-8DF3-17F5064B9515}"/>
              </a:ext>
            </a:extLst>
          </p:cNvPr>
          <p:cNvSpPr/>
          <p:nvPr/>
        </p:nvSpPr>
        <p:spPr>
          <a:xfrm>
            <a:off x="325309" y="1132865"/>
            <a:ext cx="4709584" cy="3939540"/>
          </a:xfrm>
          <a:prstGeom prst="rect">
            <a:avLst/>
          </a:prstGeom>
        </p:spPr>
        <p:txBody>
          <a:bodyPr wrap="square" lIns="91440" tIns="45720" rIns="91440" bIns="45720" anchor="t">
            <a:spAutoFit/>
          </a:bodyPr>
          <a:lstStyle/>
          <a:p>
            <a:pPr fontAlgn="base"/>
            <a:r>
              <a:rPr lang="en-US" sz="2000" u="sng">
                <a:latin typeface="Calibri"/>
                <a:ea typeface="Calibri"/>
                <a:cs typeface="Calibri"/>
              </a:rPr>
              <a:t>Acka </a:t>
            </a:r>
            <a:r>
              <a:rPr lang="en-US" sz="2000" u="sng" err="1">
                <a:latin typeface="Calibri"/>
                <a:ea typeface="Calibri"/>
                <a:cs typeface="Calibri"/>
              </a:rPr>
              <a:t>Backa</a:t>
            </a:r>
            <a:r>
              <a:rPr lang="en-US" sz="2000" u="sng">
                <a:latin typeface="Calibri"/>
                <a:ea typeface="Calibri"/>
                <a:cs typeface="Calibri"/>
              </a:rPr>
              <a:t> </a:t>
            </a:r>
            <a:r>
              <a:rPr lang="en-US" sz="2000">
                <a:latin typeface="Calibri"/>
                <a:ea typeface="Calibri"/>
                <a:cs typeface="Calibri"/>
              </a:rPr>
              <a:t>​</a:t>
            </a:r>
          </a:p>
          <a:p>
            <a:pPr fontAlgn="base"/>
            <a:r>
              <a:rPr lang="en-US" sz="2000" i="1">
                <a:latin typeface="Calibri"/>
                <a:ea typeface="Calibri"/>
                <a:cs typeface="Calibri"/>
              </a:rPr>
              <a:t>Acka </a:t>
            </a:r>
            <a:r>
              <a:rPr lang="en-US" sz="2000" i="1" err="1">
                <a:latin typeface="Calibri"/>
                <a:ea typeface="Calibri"/>
                <a:cs typeface="Calibri"/>
              </a:rPr>
              <a:t>backa</a:t>
            </a:r>
            <a:r>
              <a:rPr lang="en-US" sz="2000" i="1">
                <a:latin typeface="Calibri"/>
                <a:ea typeface="Calibri"/>
                <a:cs typeface="Calibri"/>
              </a:rPr>
              <a:t> soda cracker, </a:t>
            </a:r>
            <a:r>
              <a:rPr lang="en-US" sz="2000" i="1" err="1">
                <a:latin typeface="Calibri"/>
                <a:ea typeface="Calibri"/>
                <a:cs typeface="Calibri"/>
              </a:rPr>
              <a:t>acka</a:t>
            </a:r>
            <a:r>
              <a:rPr lang="en-US" sz="2000" i="1">
                <a:latin typeface="Calibri"/>
                <a:ea typeface="Calibri"/>
                <a:cs typeface="Calibri"/>
              </a:rPr>
              <a:t> </a:t>
            </a:r>
            <a:r>
              <a:rPr lang="en-US" sz="2000" i="1" err="1">
                <a:latin typeface="Calibri"/>
                <a:ea typeface="Calibri"/>
                <a:cs typeface="Calibri"/>
              </a:rPr>
              <a:t>backa</a:t>
            </a:r>
            <a:r>
              <a:rPr lang="en-US" sz="2000" i="1">
                <a:latin typeface="Calibri"/>
                <a:ea typeface="Calibri"/>
                <a:cs typeface="Calibri"/>
              </a:rPr>
              <a:t> boo. </a:t>
            </a:r>
            <a:r>
              <a:rPr lang="en-US" sz="2000">
                <a:latin typeface="Calibri"/>
                <a:ea typeface="Calibri"/>
                <a:cs typeface="Calibri"/>
              </a:rPr>
              <a:t>​</a:t>
            </a:r>
          </a:p>
          <a:p>
            <a:pPr fontAlgn="base"/>
            <a:r>
              <a:rPr lang="en-US" sz="2000" i="1">
                <a:latin typeface="Calibri"/>
                <a:ea typeface="Calibri"/>
                <a:cs typeface="Calibri"/>
              </a:rPr>
              <a:t>Acka </a:t>
            </a:r>
            <a:r>
              <a:rPr lang="en-US" sz="2000" i="1" err="1">
                <a:latin typeface="Calibri"/>
                <a:ea typeface="Calibri"/>
                <a:cs typeface="Calibri"/>
              </a:rPr>
              <a:t>backa</a:t>
            </a:r>
            <a:r>
              <a:rPr lang="en-US" sz="2000" i="1">
                <a:latin typeface="Calibri"/>
                <a:ea typeface="Calibri"/>
                <a:cs typeface="Calibri"/>
              </a:rPr>
              <a:t> soda cracker, up goes you! </a:t>
            </a:r>
            <a:r>
              <a:rPr lang="en-US" sz="2000">
                <a:latin typeface="Calibri"/>
                <a:ea typeface="Calibri"/>
                <a:cs typeface="Calibri"/>
              </a:rPr>
              <a:t>​</a:t>
            </a:r>
          </a:p>
          <a:p>
            <a:pPr fontAlgn="base"/>
            <a:r>
              <a:rPr lang="en-US" sz="2000" i="1">
                <a:latin typeface="Calibri"/>
                <a:ea typeface="Calibri"/>
                <a:cs typeface="Calibri"/>
              </a:rPr>
              <a:t>Acka </a:t>
            </a:r>
            <a:r>
              <a:rPr lang="en-US" sz="2000" i="1" err="1">
                <a:latin typeface="Calibri"/>
                <a:ea typeface="Calibri"/>
                <a:cs typeface="Calibri"/>
              </a:rPr>
              <a:t>backa</a:t>
            </a:r>
            <a:r>
              <a:rPr lang="en-US" sz="2000" i="1">
                <a:latin typeface="Calibri"/>
                <a:ea typeface="Calibri"/>
                <a:cs typeface="Calibri"/>
              </a:rPr>
              <a:t> soda cracker, </a:t>
            </a:r>
            <a:r>
              <a:rPr lang="en-US" sz="2000" i="1" err="1">
                <a:latin typeface="Calibri"/>
                <a:ea typeface="Calibri"/>
                <a:cs typeface="Calibri"/>
              </a:rPr>
              <a:t>acka</a:t>
            </a:r>
            <a:r>
              <a:rPr lang="en-US" sz="2000" i="1">
                <a:latin typeface="Calibri"/>
                <a:ea typeface="Calibri"/>
                <a:cs typeface="Calibri"/>
              </a:rPr>
              <a:t> </a:t>
            </a:r>
            <a:r>
              <a:rPr lang="en-US" sz="2000" i="1" err="1">
                <a:latin typeface="Calibri"/>
                <a:ea typeface="Calibri"/>
                <a:cs typeface="Calibri"/>
              </a:rPr>
              <a:t>backa</a:t>
            </a:r>
            <a:r>
              <a:rPr lang="en-US" sz="2000" i="1">
                <a:latin typeface="Calibri"/>
                <a:ea typeface="Calibri"/>
                <a:cs typeface="Calibri"/>
              </a:rPr>
              <a:t> boo.</a:t>
            </a:r>
            <a:endParaRPr lang="en-US" sz="2000">
              <a:latin typeface="Calibri"/>
              <a:ea typeface="Calibri"/>
              <a:cs typeface="Calibri"/>
            </a:endParaRPr>
          </a:p>
          <a:p>
            <a:pPr fontAlgn="base"/>
            <a:r>
              <a:rPr lang="en-US" sz="2000" i="1">
                <a:latin typeface="Calibri"/>
                <a:ea typeface="Calibri"/>
                <a:cs typeface="Calibri"/>
              </a:rPr>
              <a:t>Acka </a:t>
            </a:r>
            <a:r>
              <a:rPr lang="en-US" sz="2000" i="1" err="1">
                <a:latin typeface="Calibri"/>
                <a:ea typeface="Calibri"/>
                <a:cs typeface="Calibri"/>
              </a:rPr>
              <a:t>backa</a:t>
            </a:r>
            <a:r>
              <a:rPr lang="en-US" sz="2000" i="1">
                <a:latin typeface="Calibri"/>
                <a:ea typeface="Calibri"/>
                <a:cs typeface="Calibri"/>
              </a:rPr>
              <a:t> soda cracker, I love you! </a:t>
            </a:r>
            <a:r>
              <a:rPr lang="en-US" sz="2000">
                <a:latin typeface="Calibri"/>
                <a:ea typeface="Calibri"/>
                <a:cs typeface="Calibri"/>
              </a:rPr>
              <a:t>​</a:t>
            </a:r>
          </a:p>
          <a:p>
            <a:pPr fontAlgn="base"/>
            <a:r>
              <a:rPr lang="en-US" sz="2000">
                <a:latin typeface="Calibri"/>
                <a:ea typeface="Calibri"/>
                <a:cs typeface="Calibri"/>
              </a:rPr>
              <a:t>​</a:t>
            </a:r>
          </a:p>
          <a:p>
            <a:pPr fontAlgn="base"/>
            <a:r>
              <a:rPr lang="en-US" sz="2000" u="sng">
                <a:latin typeface="Calibri"/>
                <a:ea typeface="Calibri"/>
                <a:cs typeface="Calibri"/>
              </a:rPr>
              <a:t>Can you Clap </a:t>
            </a:r>
            <a:r>
              <a:rPr lang="en-US" sz="2000">
                <a:latin typeface="Calibri"/>
                <a:ea typeface="Calibri"/>
                <a:cs typeface="Calibri"/>
              </a:rPr>
              <a:t>​</a:t>
            </a:r>
          </a:p>
          <a:p>
            <a:r>
              <a:rPr lang="en-US" sz="1000">
                <a:latin typeface="Calibri"/>
                <a:ea typeface="Calibri"/>
                <a:cs typeface="Calibri"/>
              </a:rPr>
              <a:t>Tune: "Mary Had A Little Lamb" </a:t>
            </a:r>
          </a:p>
          <a:p>
            <a:r>
              <a:rPr lang="en-US" sz="1000">
                <a:latin typeface="Calibri"/>
                <a:ea typeface="Calibri"/>
                <a:cs typeface="Calibri"/>
              </a:rPr>
              <a:t>or</a:t>
            </a:r>
            <a:endParaRPr lang="en-US"/>
          </a:p>
          <a:p>
            <a:r>
              <a:rPr lang="en-US" sz="1000">
                <a:latin typeface="Calibri"/>
                <a:ea typeface="Calibri"/>
                <a:cs typeface="Calibri"/>
              </a:rPr>
              <a:t>Tune: "Mary Wore A Red Dress" by Raffi</a:t>
            </a:r>
          </a:p>
          <a:p>
            <a:pPr fontAlgn="base"/>
            <a:r>
              <a:rPr lang="en-US" sz="2000" i="1">
                <a:latin typeface="Calibri"/>
                <a:ea typeface="Calibri"/>
                <a:cs typeface="Calibri"/>
              </a:rPr>
              <a:t>Can you clap with two hands,</a:t>
            </a:r>
            <a:endParaRPr lang="en-US" sz="2000">
              <a:latin typeface="Calibri"/>
              <a:ea typeface="Calibri"/>
              <a:cs typeface="Calibri"/>
            </a:endParaRPr>
          </a:p>
          <a:p>
            <a:pPr fontAlgn="base"/>
            <a:r>
              <a:rPr lang="en-US" sz="2000" i="1">
                <a:latin typeface="Calibri"/>
                <a:ea typeface="Calibri"/>
                <a:cs typeface="Calibri"/>
              </a:rPr>
              <a:t>Two hands, two hands? </a:t>
            </a:r>
            <a:r>
              <a:rPr lang="en-US" sz="2000">
                <a:latin typeface="Calibri"/>
                <a:ea typeface="Calibri"/>
                <a:cs typeface="Calibri"/>
              </a:rPr>
              <a:t>​</a:t>
            </a:r>
          </a:p>
          <a:p>
            <a:pPr fontAlgn="base"/>
            <a:r>
              <a:rPr lang="en-US" sz="2000" i="1">
                <a:latin typeface="Calibri"/>
                <a:ea typeface="Calibri"/>
                <a:cs typeface="Calibri"/>
              </a:rPr>
              <a:t>Can you clap with two hands? </a:t>
            </a:r>
            <a:r>
              <a:rPr lang="en-US" sz="2000">
                <a:latin typeface="Calibri"/>
                <a:ea typeface="Calibri"/>
                <a:cs typeface="Calibri"/>
              </a:rPr>
              <a:t>​</a:t>
            </a:r>
          </a:p>
          <a:p>
            <a:pPr fontAlgn="base"/>
            <a:r>
              <a:rPr lang="en-US" sz="2000" i="1">
                <a:latin typeface="Calibri"/>
                <a:ea typeface="Calibri"/>
                <a:cs typeface="Calibri"/>
              </a:rPr>
              <a:t>Clap </a:t>
            </a:r>
            <a:r>
              <a:rPr lang="en-US" sz="2000" i="1" err="1">
                <a:latin typeface="Calibri"/>
                <a:ea typeface="Calibri"/>
                <a:cs typeface="Calibri"/>
              </a:rPr>
              <a:t>clap</a:t>
            </a:r>
            <a:r>
              <a:rPr lang="en-US" sz="2000" i="1">
                <a:latin typeface="Calibri"/>
                <a:ea typeface="Calibri"/>
                <a:cs typeface="Calibri"/>
              </a:rPr>
              <a:t> </a:t>
            </a:r>
            <a:r>
              <a:rPr lang="en-US" sz="2000" i="1" err="1">
                <a:latin typeface="Calibri"/>
                <a:ea typeface="Calibri"/>
                <a:cs typeface="Calibri"/>
              </a:rPr>
              <a:t>clap</a:t>
            </a:r>
            <a:r>
              <a:rPr lang="en-US" sz="2000" i="1">
                <a:latin typeface="Calibri"/>
                <a:ea typeface="Calibri"/>
                <a:cs typeface="Calibri"/>
              </a:rPr>
              <a:t> </a:t>
            </a:r>
            <a:r>
              <a:rPr lang="en-US" sz="2000" i="1" err="1">
                <a:latin typeface="Calibri"/>
                <a:ea typeface="Calibri"/>
                <a:cs typeface="Calibri"/>
              </a:rPr>
              <a:t>clap</a:t>
            </a:r>
            <a:r>
              <a:rPr lang="en-US" sz="2000" i="1">
                <a:latin typeface="Calibri"/>
                <a:ea typeface="Calibri"/>
                <a:cs typeface="Calibri"/>
              </a:rPr>
              <a:t> </a:t>
            </a:r>
            <a:r>
              <a:rPr lang="en-US" sz="2000" i="1" err="1">
                <a:latin typeface="Calibri"/>
                <a:ea typeface="Calibri"/>
                <a:cs typeface="Calibri"/>
              </a:rPr>
              <a:t>clap</a:t>
            </a:r>
            <a:r>
              <a:rPr lang="en-US" sz="2000">
                <a:latin typeface="Calibri"/>
                <a:ea typeface="Calibri"/>
                <a:cs typeface="Calibri"/>
              </a:rPr>
              <a:t>​.</a:t>
            </a:r>
          </a:p>
        </p:txBody>
      </p:sp>
      <p:pic>
        <p:nvPicPr>
          <p:cNvPr id="4098" name="Picture 2" descr="A picture containing calendar&#10;&#10;Description automatically generated">
            <a:extLst>
              <a:ext uri="{FF2B5EF4-FFF2-40B4-BE49-F238E27FC236}">
                <a16:creationId xmlns:a16="http://schemas.microsoft.com/office/drawing/2014/main" id="{C250CEB0-7363-436E-A749-2C41DD4212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7713" y="2572286"/>
            <a:ext cx="3931443" cy="379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3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A1F54328-F475-DC2C-3947-53728C56B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3208" y="327677"/>
            <a:ext cx="952381" cy="952381"/>
          </a:xfrm>
          <a:prstGeom prst="rect">
            <a:avLst/>
          </a:prstGeom>
        </p:spPr>
      </p:pic>
      <p:sp>
        <p:nvSpPr>
          <p:cNvPr id="9" name="TextBox 41">
            <a:extLst>
              <a:ext uri="{FF2B5EF4-FFF2-40B4-BE49-F238E27FC236}">
                <a16:creationId xmlns:a16="http://schemas.microsoft.com/office/drawing/2014/main" id="{E276336F-2026-4937-B8E7-F35DEE4EB969}"/>
              </a:ext>
            </a:extLst>
          </p:cNvPr>
          <p:cNvSpPr txBox="1"/>
          <p:nvPr/>
        </p:nvSpPr>
        <p:spPr>
          <a:xfrm>
            <a:off x="769207" y="4669666"/>
            <a:ext cx="10734933" cy="1846659"/>
          </a:xfrm>
          <a:prstGeom prst="rect">
            <a:avLst/>
          </a:prstGeom>
        </p:spPr>
        <p:txBody>
          <a:bodyPr wrap="square" lIns="0" tIns="0" rIns="0" bIns="0" rtlCol="0" anchor="t">
            <a:spAutoFit/>
          </a:bodyPr>
          <a:lstStyle/>
          <a:p>
            <a:pPr marL="342900" indent="-342900">
              <a:spcBef>
                <a:spcPct val="0"/>
              </a:spcBef>
              <a:buFont typeface="Arial" panose="020B0604020202020204" pitchFamily="34" charset="0"/>
              <a:buChar char="•"/>
            </a:pPr>
            <a:r>
              <a:rPr lang="en-US" sz="2400">
                <a:latin typeface="Calibri" panose="020F0502020204030204" pitchFamily="34" charset="0"/>
                <a:cs typeface="Calibri" panose="020F0502020204030204" pitchFamily="34" charset="0"/>
                <a:sym typeface="Glacial Indifference Bold"/>
              </a:rPr>
              <a:t>Share books with your baby by talking, singing, playing, or asking questions.</a:t>
            </a:r>
          </a:p>
          <a:p>
            <a:pPr marL="342900" indent="-342900">
              <a:spcBef>
                <a:spcPct val="0"/>
              </a:spcBef>
              <a:buFont typeface="Arial" panose="020B0604020202020204" pitchFamily="34" charset="0"/>
              <a:buChar char="•"/>
            </a:pPr>
            <a:r>
              <a:rPr lang="en-US" sz="2400">
                <a:latin typeface="Calibri"/>
                <a:ea typeface="Calibri"/>
                <a:cs typeface="Calibri"/>
              </a:rPr>
              <a:t>Babies like seeing pictures of familiar things like faces, animals, clothing, toys, or other babies.</a:t>
            </a:r>
          </a:p>
          <a:p>
            <a:pPr marL="342900" indent="-342900">
              <a:spcBef>
                <a:spcPct val="0"/>
              </a:spcBef>
              <a:buFont typeface="Arial" panose="020B0604020202020204" pitchFamily="34" charset="0"/>
              <a:buChar char="•"/>
            </a:pPr>
            <a:r>
              <a:rPr lang="en-US" sz="2400">
                <a:latin typeface="Calibri"/>
                <a:ea typeface="+mn-lt"/>
                <a:cs typeface="+mn-lt"/>
              </a:rPr>
              <a:t>If baby responds, even with a sound or a smile, repeat the response and add on to it. Expand the conversation and describe your actions to baby.</a:t>
            </a:r>
            <a:endParaRPr lang="en-US">
              <a:latin typeface="Calibri"/>
              <a:ea typeface="+mn-lt"/>
              <a:cs typeface="+mn-lt"/>
            </a:endParaRPr>
          </a:p>
        </p:txBody>
      </p:sp>
      <p:sp>
        <p:nvSpPr>
          <p:cNvPr id="10" name="TextBox 30">
            <a:extLst>
              <a:ext uri="{FF2B5EF4-FFF2-40B4-BE49-F238E27FC236}">
                <a16:creationId xmlns:a16="http://schemas.microsoft.com/office/drawing/2014/main" id="{AB41DB72-2C88-4C07-98E2-39574D2E77D8}"/>
              </a:ext>
            </a:extLst>
          </p:cNvPr>
          <p:cNvSpPr txBox="1"/>
          <p:nvPr/>
        </p:nvSpPr>
        <p:spPr>
          <a:xfrm>
            <a:off x="8222062" y="330195"/>
            <a:ext cx="3969938" cy="1231106"/>
          </a:xfrm>
          <a:prstGeom prst="rect">
            <a:avLst/>
          </a:prstGeom>
        </p:spPr>
        <p:txBody>
          <a:bodyPr wrap="square" lIns="0" tIns="0" rIns="0" bIns="0" rtlCol="0" anchor="t">
            <a:spAutoFit/>
          </a:bodyPr>
          <a:lstStyle/>
          <a:p>
            <a:pPr>
              <a:spcBef>
                <a:spcPct val="0"/>
              </a:spcBef>
            </a:pPr>
            <a:r>
              <a:rPr lang="en-US" sz="2000" b="1">
                <a:solidFill>
                  <a:srgbClr val="0068B3"/>
                </a:solidFill>
                <a:latin typeface="Calibri" panose="020F0502020204030204" pitchFamily="34" charset="0"/>
                <a:cs typeface="Calibri" panose="020F0502020204030204" pitchFamily="34" charset="0"/>
              </a:rPr>
              <a:t>Babies learn best when ​you talk directly to them, ​not when they listen to tv, ​an app, or to recorded music.​</a:t>
            </a:r>
            <a:endParaRPr lang="en-US" sz="1200">
              <a:solidFill>
                <a:srgbClr val="0068B3"/>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B80C222-CF32-475D-82BD-23858616675A}"/>
              </a:ext>
            </a:extLst>
          </p:cNvPr>
          <p:cNvSpPr txBox="1"/>
          <p:nvPr/>
        </p:nvSpPr>
        <p:spPr>
          <a:xfrm>
            <a:off x="0" y="78522"/>
            <a:ext cx="3062052" cy="369332"/>
          </a:xfrm>
          <a:prstGeom prst="rect">
            <a:avLst/>
          </a:prstGeom>
          <a:noFill/>
        </p:spPr>
        <p:txBody>
          <a:bodyPr wrap="square" rtlCol="0">
            <a:spAutoFit/>
          </a:bodyPr>
          <a:lstStyle/>
          <a:p>
            <a:r>
              <a:rPr lang="en-US" b="1">
                <a:solidFill>
                  <a:srgbClr val="0068B3"/>
                </a:solidFill>
                <a:latin typeface="Calibri" panose="020F0502020204030204" pitchFamily="34" charset="0"/>
                <a:cs typeface="Calibri" panose="020F0502020204030204" pitchFamily="34" charset="0"/>
              </a:rPr>
              <a:t>Session 3: Building a Routine</a:t>
            </a:r>
          </a:p>
        </p:txBody>
      </p:sp>
      <p:sp>
        <p:nvSpPr>
          <p:cNvPr id="12" name="Rectangle 11">
            <a:extLst>
              <a:ext uri="{FF2B5EF4-FFF2-40B4-BE49-F238E27FC236}">
                <a16:creationId xmlns:a16="http://schemas.microsoft.com/office/drawing/2014/main" id="{F0B0E0CD-A5AD-47B6-B4FF-02166659F3B6}"/>
              </a:ext>
            </a:extLst>
          </p:cNvPr>
          <p:cNvSpPr/>
          <p:nvPr/>
        </p:nvSpPr>
        <p:spPr>
          <a:xfrm>
            <a:off x="274772" y="447854"/>
            <a:ext cx="7089855" cy="1200329"/>
          </a:xfrm>
          <a:prstGeom prst="rect">
            <a:avLst/>
          </a:prstGeom>
        </p:spPr>
        <p:txBody>
          <a:bodyPr wrap="square" lIns="91440" tIns="45720" rIns="91440" bIns="45720" anchor="t">
            <a:spAutoFit/>
          </a:bodyPr>
          <a:lstStyle/>
          <a:p>
            <a:r>
              <a:rPr lang="en-US" sz="3600" b="1">
                <a:solidFill>
                  <a:srgbClr val="0068B3"/>
                </a:solidFill>
                <a:latin typeface="Calibri"/>
                <a:ea typeface="Calibri"/>
                <a:cs typeface="Calibri"/>
              </a:rPr>
              <a:t>There are many ways to </a:t>
            </a:r>
          </a:p>
          <a:p>
            <a:r>
              <a:rPr lang="en-US" sz="3600" b="1">
                <a:solidFill>
                  <a:srgbClr val="0068B3"/>
                </a:solidFill>
                <a:latin typeface="Calibri" panose="020F0502020204030204" pitchFamily="34" charset="0"/>
                <a:cs typeface="Calibri" panose="020F0502020204030204" pitchFamily="34" charset="0"/>
              </a:rPr>
              <a:t>share a story . . .​</a:t>
            </a:r>
          </a:p>
        </p:txBody>
      </p:sp>
      <p:pic>
        <p:nvPicPr>
          <p:cNvPr id="3" name="Picture 2">
            <a:extLst>
              <a:ext uri="{FF2B5EF4-FFF2-40B4-BE49-F238E27FC236}">
                <a16:creationId xmlns:a16="http://schemas.microsoft.com/office/drawing/2014/main" id="{22FE834A-F829-E7A7-E209-5C570BF354F2}"/>
              </a:ext>
            </a:extLst>
          </p:cNvPr>
          <p:cNvPicPr>
            <a:picLocks noChangeAspect="1"/>
          </p:cNvPicPr>
          <p:nvPr/>
        </p:nvPicPr>
        <p:blipFill>
          <a:blip r:embed="rId5"/>
          <a:srcRect l="18210" t="11905" r="17991" b="16975"/>
          <a:stretch/>
        </p:blipFill>
        <p:spPr>
          <a:xfrm>
            <a:off x="1203325" y="1648729"/>
            <a:ext cx="2625203" cy="2926451"/>
          </a:xfrm>
          <a:prstGeom prst="rect">
            <a:avLst/>
          </a:prstGeom>
        </p:spPr>
      </p:pic>
      <p:pic>
        <p:nvPicPr>
          <p:cNvPr id="4" name="Picture 3">
            <a:extLst>
              <a:ext uri="{FF2B5EF4-FFF2-40B4-BE49-F238E27FC236}">
                <a16:creationId xmlns:a16="http://schemas.microsoft.com/office/drawing/2014/main" id="{7A087033-AB4C-00B1-82D0-CAEB6A3C55F5}"/>
              </a:ext>
            </a:extLst>
          </p:cNvPr>
          <p:cNvPicPr>
            <a:picLocks noChangeAspect="1"/>
          </p:cNvPicPr>
          <p:nvPr/>
        </p:nvPicPr>
        <p:blipFill>
          <a:blip r:embed="rId6"/>
          <a:srcRect l="10123" t="17114" r="7274" b="11385"/>
          <a:stretch/>
        </p:blipFill>
        <p:spPr>
          <a:xfrm>
            <a:off x="4251960" y="1564645"/>
            <a:ext cx="3398916" cy="2942091"/>
          </a:xfrm>
          <a:prstGeom prst="rect">
            <a:avLst/>
          </a:prstGeom>
        </p:spPr>
      </p:pic>
      <p:pic>
        <p:nvPicPr>
          <p:cNvPr id="5" name="Picture 4">
            <a:extLst>
              <a:ext uri="{FF2B5EF4-FFF2-40B4-BE49-F238E27FC236}">
                <a16:creationId xmlns:a16="http://schemas.microsoft.com/office/drawing/2014/main" id="{3EAB75E9-70FE-31BA-04BA-EB7396FBA630}"/>
              </a:ext>
            </a:extLst>
          </p:cNvPr>
          <p:cNvPicPr>
            <a:picLocks noChangeAspect="1"/>
          </p:cNvPicPr>
          <p:nvPr/>
        </p:nvPicPr>
        <p:blipFill>
          <a:blip r:embed="rId7"/>
          <a:srcRect l="11412" t="10323" r="11420" b="18762"/>
          <a:stretch/>
        </p:blipFill>
        <p:spPr>
          <a:xfrm>
            <a:off x="7987994" y="1653484"/>
            <a:ext cx="3175310" cy="2918024"/>
          </a:xfrm>
          <a:prstGeom prst="rect">
            <a:avLst/>
          </a:prstGeom>
        </p:spPr>
      </p:pic>
    </p:spTree>
    <p:extLst>
      <p:ext uri="{BB962C8B-B14F-4D97-AF65-F5344CB8AC3E}">
        <p14:creationId xmlns:p14="http://schemas.microsoft.com/office/powerpoint/2010/main" val="404758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6B81FA-4AD8-F855-675E-45F7630D9B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F8F01C-4A5C-267B-6043-8145779DBBD6}"/>
              </a:ext>
            </a:extLst>
          </p:cNvPr>
          <p:cNvSpPr/>
          <p:nvPr/>
        </p:nvSpPr>
        <p:spPr>
          <a:xfrm>
            <a:off x="14052" y="0"/>
            <a:ext cx="6096000" cy="6567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79220C35-F445-C9A8-A847-8F1B3B595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09" y="5430620"/>
            <a:ext cx="952381" cy="952381"/>
          </a:xfrm>
          <a:prstGeom prst="rect">
            <a:avLst/>
          </a:prstGeom>
        </p:spPr>
      </p:pic>
      <p:sp>
        <p:nvSpPr>
          <p:cNvPr id="6" name="Rectangle 5">
            <a:extLst>
              <a:ext uri="{FF2B5EF4-FFF2-40B4-BE49-F238E27FC236}">
                <a16:creationId xmlns:a16="http://schemas.microsoft.com/office/drawing/2014/main" id="{5C964F49-8E83-452C-9F44-FDDE54EF905D}"/>
              </a:ext>
            </a:extLst>
          </p:cNvPr>
          <p:cNvSpPr/>
          <p:nvPr/>
        </p:nvSpPr>
        <p:spPr>
          <a:xfrm>
            <a:off x="798263" y="536127"/>
            <a:ext cx="4572000" cy="1200329"/>
          </a:xfrm>
          <a:prstGeom prst="rect">
            <a:avLst/>
          </a:prstGeom>
        </p:spPr>
        <p:txBody>
          <a:bodyPr>
            <a:spAutoFit/>
          </a:bodyPr>
          <a:lstStyle/>
          <a:p>
            <a:r>
              <a:rPr lang="en-US" sz="3600" b="1">
                <a:solidFill>
                  <a:srgbClr val="0068B3"/>
                </a:solidFill>
                <a:latin typeface="Calibri" panose="020F0502020204030204" pitchFamily="34" charset="0"/>
                <a:cs typeface="Calibri" panose="020F0502020204030204" pitchFamily="34" charset="0"/>
              </a:rPr>
              <a:t>A happy baby is ready to learn​.​</a:t>
            </a:r>
          </a:p>
        </p:txBody>
      </p:sp>
      <p:sp>
        <p:nvSpPr>
          <p:cNvPr id="9" name="TextBox 8">
            <a:extLst>
              <a:ext uri="{FF2B5EF4-FFF2-40B4-BE49-F238E27FC236}">
                <a16:creationId xmlns:a16="http://schemas.microsoft.com/office/drawing/2014/main" id="{AD7C8F42-5122-49C3-9501-B0CB6FFC9805}"/>
              </a:ext>
            </a:extLst>
          </p:cNvPr>
          <p:cNvSpPr txBox="1"/>
          <p:nvPr/>
        </p:nvSpPr>
        <p:spPr>
          <a:xfrm>
            <a:off x="0" y="78522"/>
            <a:ext cx="3062052" cy="369332"/>
          </a:xfrm>
          <a:prstGeom prst="rect">
            <a:avLst/>
          </a:prstGeom>
          <a:noFill/>
        </p:spPr>
        <p:txBody>
          <a:bodyPr wrap="square" rtlCol="0">
            <a:spAutoFit/>
          </a:bodyPr>
          <a:lstStyle/>
          <a:p>
            <a:r>
              <a:rPr lang="en-US" b="1">
                <a:solidFill>
                  <a:srgbClr val="0068B3"/>
                </a:solidFill>
                <a:latin typeface="Calibri" panose="020F0502020204030204" pitchFamily="34" charset="0"/>
                <a:cs typeface="Calibri" panose="020F0502020204030204" pitchFamily="34" charset="0"/>
              </a:rPr>
              <a:t>Session 3: Building a Routine</a:t>
            </a:r>
          </a:p>
        </p:txBody>
      </p:sp>
      <p:sp>
        <p:nvSpPr>
          <p:cNvPr id="3" name="Rectangle 2">
            <a:extLst>
              <a:ext uri="{FF2B5EF4-FFF2-40B4-BE49-F238E27FC236}">
                <a16:creationId xmlns:a16="http://schemas.microsoft.com/office/drawing/2014/main" id="{53BD95FF-CF67-4E6D-B74D-6DE8845DC174}"/>
              </a:ext>
            </a:extLst>
          </p:cNvPr>
          <p:cNvSpPr/>
          <p:nvPr/>
        </p:nvSpPr>
        <p:spPr>
          <a:xfrm>
            <a:off x="1263638" y="5736670"/>
            <a:ext cx="4321616" cy="646331"/>
          </a:xfrm>
          <a:prstGeom prst="rect">
            <a:avLst/>
          </a:prstGeom>
        </p:spPr>
        <p:txBody>
          <a:bodyPr wrap="square">
            <a:spAutoFit/>
          </a:bodyPr>
          <a:lstStyle/>
          <a:p>
            <a:pPr>
              <a:spcBef>
                <a:spcPct val="0"/>
              </a:spcBef>
            </a:pPr>
            <a:r>
              <a:rPr lang="en-US" b="1">
                <a:solidFill>
                  <a:srgbClr val="0068B3"/>
                </a:solidFill>
                <a:latin typeface="Calibri" panose="020F0502020204030204" pitchFamily="34" charset="0"/>
                <a:cs typeface="Calibri" panose="020F0502020204030204" pitchFamily="34" charset="0"/>
              </a:rPr>
              <a:t>Substitute your baby's name for the word "baby" in any song or rhyme!​</a:t>
            </a:r>
            <a:endParaRPr lang="en-US" sz="1100">
              <a:solidFill>
                <a:srgbClr val="0068B3"/>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E255A62-ED88-465D-8746-3138DC0A89D8}"/>
              </a:ext>
            </a:extLst>
          </p:cNvPr>
          <p:cNvSpPr/>
          <p:nvPr/>
        </p:nvSpPr>
        <p:spPr>
          <a:xfrm>
            <a:off x="6388391" y="723276"/>
            <a:ext cx="5251674" cy="2708434"/>
          </a:xfrm>
          <a:prstGeom prst="rect">
            <a:avLst/>
          </a:prstGeom>
        </p:spPr>
        <p:txBody>
          <a:bodyPr wrap="square" lIns="91440" tIns="45720" rIns="91440" bIns="45720" anchor="t">
            <a:spAutoFit/>
          </a:bodyPr>
          <a:lstStyle/>
          <a:p>
            <a:r>
              <a:rPr lang="en-US" sz="2000" u="sng">
                <a:latin typeface="Calibri"/>
                <a:ea typeface="Calibri"/>
                <a:cs typeface="Calibri"/>
              </a:rPr>
              <a:t>Here Are Baby's Fingers</a:t>
            </a:r>
            <a:endParaRPr lang="en-US" sz="2000">
              <a:latin typeface="Calibri"/>
              <a:ea typeface="Calibri"/>
              <a:cs typeface="Calibri"/>
            </a:endParaRPr>
          </a:p>
          <a:p>
            <a:r>
              <a:rPr lang="en-US" sz="1000">
                <a:latin typeface="Calibri"/>
                <a:ea typeface="Calibri"/>
                <a:cs typeface="Calibri"/>
              </a:rPr>
              <a:t>Tune: "Oh, Where, Oh, Where Has My </a:t>
            </a:r>
            <a:r>
              <a:rPr lang="en-US" sz="1000" err="1">
                <a:latin typeface="Calibri"/>
                <a:ea typeface="Calibri"/>
                <a:cs typeface="Calibri"/>
              </a:rPr>
              <a:t>LIttle</a:t>
            </a:r>
            <a:r>
              <a:rPr lang="en-US" sz="1000">
                <a:latin typeface="Calibri"/>
                <a:ea typeface="Calibri"/>
                <a:cs typeface="Calibri"/>
              </a:rPr>
              <a:t> Dog Gone?" by </a:t>
            </a:r>
            <a:r>
              <a:rPr lang="en-US" sz="1000" err="1">
                <a:latin typeface="Calibri"/>
                <a:ea typeface="Calibri"/>
                <a:cs typeface="Calibri"/>
              </a:rPr>
              <a:t>Septimuus</a:t>
            </a:r>
            <a:r>
              <a:rPr lang="en-US" sz="1000">
                <a:latin typeface="Calibri"/>
                <a:ea typeface="Calibri"/>
                <a:cs typeface="Calibri"/>
              </a:rPr>
              <a:t> Winner</a:t>
            </a:r>
          </a:p>
          <a:p>
            <a:r>
              <a:rPr lang="en-US" sz="2000" i="1">
                <a:latin typeface="Calibri"/>
                <a:ea typeface="Calibri"/>
                <a:cs typeface="Calibri"/>
              </a:rPr>
              <a:t>Here are baby's fingers.</a:t>
            </a:r>
            <a:endParaRPr lang="en-US" sz="2000" u="sng">
              <a:latin typeface="Calibri"/>
              <a:ea typeface="Calibri"/>
              <a:cs typeface="Calibri"/>
            </a:endParaRPr>
          </a:p>
          <a:p>
            <a:r>
              <a:rPr lang="en-US" sz="2000" i="1">
                <a:latin typeface="Calibri"/>
                <a:ea typeface="Calibri"/>
                <a:cs typeface="Calibri"/>
              </a:rPr>
              <a:t>And here are baby's toes.</a:t>
            </a:r>
          </a:p>
          <a:p>
            <a:r>
              <a:rPr lang="en-US" sz="2000" i="1">
                <a:latin typeface="Calibri"/>
                <a:ea typeface="Calibri"/>
                <a:cs typeface="Calibri"/>
              </a:rPr>
              <a:t>Here is baby's belly button.</a:t>
            </a:r>
          </a:p>
          <a:p>
            <a:r>
              <a:rPr lang="en-US" sz="2000" i="1">
                <a:latin typeface="Calibri"/>
                <a:ea typeface="Calibri"/>
                <a:cs typeface="Calibri"/>
              </a:rPr>
              <a:t>Round and round it goes!</a:t>
            </a:r>
          </a:p>
          <a:p>
            <a:endParaRPr lang="en-US" sz="2000">
              <a:latin typeface="Calibri"/>
              <a:ea typeface="Calibri"/>
              <a:cs typeface="Calibri"/>
            </a:endParaRPr>
          </a:p>
          <a:p>
            <a:r>
              <a:rPr lang="en-US" sz="2000">
                <a:latin typeface="Calibri"/>
                <a:ea typeface="Calibri"/>
                <a:cs typeface="Calibri"/>
              </a:rPr>
              <a:t>(Repeat with baby's ears, </a:t>
            </a:r>
          </a:p>
          <a:p>
            <a:r>
              <a:rPr lang="en-US" sz="2000">
                <a:latin typeface="Calibri"/>
                <a:ea typeface="Calibri"/>
                <a:cs typeface="Calibri"/>
              </a:rPr>
              <a:t>nose, and belly button, etc.)</a:t>
            </a:r>
          </a:p>
        </p:txBody>
      </p:sp>
      <p:sp>
        <p:nvSpPr>
          <p:cNvPr id="8" name="Rectangle 7">
            <a:extLst>
              <a:ext uri="{FF2B5EF4-FFF2-40B4-BE49-F238E27FC236}">
                <a16:creationId xmlns:a16="http://schemas.microsoft.com/office/drawing/2014/main" id="{8AA31A96-4112-4C73-AE20-4BECAE91C5A5}"/>
              </a:ext>
            </a:extLst>
          </p:cNvPr>
          <p:cNvSpPr/>
          <p:nvPr/>
        </p:nvSpPr>
        <p:spPr>
          <a:xfrm>
            <a:off x="6388391" y="4102762"/>
            <a:ext cx="5251674" cy="1631216"/>
          </a:xfrm>
          <a:prstGeom prst="rect">
            <a:avLst/>
          </a:prstGeom>
        </p:spPr>
        <p:txBody>
          <a:bodyPr wrap="square" lIns="91440" tIns="45720" rIns="91440" bIns="45720" anchor="t">
            <a:spAutoFit/>
          </a:bodyPr>
          <a:lstStyle/>
          <a:p>
            <a:pPr fontAlgn="base"/>
            <a:r>
              <a:rPr lang="en-US" sz="2000" u="sng">
                <a:latin typeface="Calibri"/>
                <a:ea typeface="Calibri"/>
                <a:cs typeface="Calibri"/>
              </a:rPr>
              <a:t>This Little Baby Is Ready for a Nap​</a:t>
            </a:r>
          </a:p>
          <a:p>
            <a:pPr fontAlgn="base"/>
            <a:r>
              <a:rPr lang="en-US" sz="2000" i="1">
                <a:latin typeface="Calibri"/>
                <a:ea typeface="Calibri"/>
                <a:cs typeface="Calibri"/>
              </a:rPr>
              <a:t>This little baby is ready for a nap.</a:t>
            </a:r>
            <a:endParaRPr lang="en-US" sz="2000">
              <a:latin typeface="Calibri"/>
              <a:ea typeface="Calibri"/>
              <a:cs typeface="Calibri"/>
            </a:endParaRPr>
          </a:p>
          <a:p>
            <a:pPr fontAlgn="base"/>
            <a:r>
              <a:rPr lang="en-US" sz="2000" i="1">
                <a:latin typeface="Calibri"/>
                <a:ea typeface="Calibri"/>
                <a:cs typeface="Calibri"/>
              </a:rPr>
              <a:t>Lay baby down in a loving lap.</a:t>
            </a:r>
          </a:p>
          <a:p>
            <a:r>
              <a:rPr lang="en-US" sz="2000" i="1">
                <a:latin typeface="Calibri"/>
                <a:ea typeface="Calibri"/>
                <a:cs typeface="Calibri"/>
              </a:rPr>
              <a:t>Cover baby up so they won't peep.</a:t>
            </a:r>
            <a:endParaRPr lang="en-US" sz="2000">
              <a:latin typeface="Calibri"/>
              <a:ea typeface="Calibri"/>
              <a:cs typeface="Calibri"/>
            </a:endParaRPr>
          </a:p>
          <a:p>
            <a:pPr fontAlgn="base"/>
            <a:r>
              <a:rPr lang="en-US" sz="2000" i="1">
                <a:latin typeface="Calibri"/>
                <a:ea typeface="Calibri"/>
                <a:cs typeface="Calibri"/>
              </a:rPr>
              <a:t>Rock the baby 'til they're fast asleep.</a:t>
            </a:r>
          </a:p>
        </p:txBody>
      </p:sp>
      <p:sp>
        <p:nvSpPr>
          <p:cNvPr id="11" name="TextBox 41">
            <a:extLst>
              <a:ext uri="{FF2B5EF4-FFF2-40B4-BE49-F238E27FC236}">
                <a16:creationId xmlns:a16="http://schemas.microsoft.com/office/drawing/2014/main" id="{0A7C3DBD-CD73-470A-B0CA-96332DAFDA4D}"/>
              </a:ext>
            </a:extLst>
          </p:cNvPr>
          <p:cNvSpPr txBox="1"/>
          <p:nvPr/>
        </p:nvSpPr>
        <p:spPr>
          <a:xfrm>
            <a:off x="521954" y="1948159"/>
            <a:ext cx="5087896" cy="738664"/>
          </a:xfrm>
          <a:prstGeom prst="rect">
            <a:avLst/>
          </a:prstGeom>
        </p:spPr>
        <p:txBody>
          <a:bodyPr wrap="square" lIns="0" tIns="0" rIns="0" bIns="0" rtlCol="0" anchor="t">
            <a:spAutoFit/>
          </a:bodyPr>
          <a:lstStyle/>
          <a:p>
            <a:pPr algn="ctr">
              <a:spcBef>
                <a:spcPct val="0"/>
              </a:spcBef>
            </a:pPr>
            <a:r>
              <a:rPr lang="en-US" sz="2400">
                <a:latin typeface="Calibri" panose="020F0502020204030204" pitchFamily="34" charset="0"/>
                <a:cs typeface="Calibri" panose="020F0502020204030204" pitchFamily="34" charset="0"/>
              </a:rPr>
              <a:t>Watch your baby's face and talk about their reactions to different activities.​</a:t>
            </a:r>
          </a:p>
        </p:txBody>
      </p:sp>
      <p:pic>
        <p:nvPicPr>
          <p:cNvPr id="7" name="Picture 6">
            <a:extLst>
              <a:ext uri="{FF2B5EF4-FFF2-40B4-BE49-F238E27FC236}">
                <a16:creationId xmlns:a16="http://schemas.microsoft.com/office/drawing/2014/main" id="{C33165D0-7C88-E8CC-1E6C-CA11BA19FB12}"/>
              </a:ext>
            </a:extLst>
          </p:cNvPr>
          <p:cNvPicPr>
            <a:picLocks noChangeAspect="1"/>
          </p:cNvPicPr>
          <p:nvPr/>
        </p:nvPicPr>
        <p:blipFill>
          <a:blip r:embed="rId5"/>
          <a:stretch>
            <a:fillRect/>
          </a:stretch>
        </p:blipFill>
        <p:spPr>
          <a:xfrm rot="960000">
            <a:off x="9348649" y="1472831"/>
            <a:ext cx="2828926" cy="2793207"/>
          </a:xfrm>
          <a:prstGeom prst="rect">
            <a:avLst/>
          </a:prstGeom>
        </p:spPr>
      </p:pic>
      <p:pic>
        <p:nvPicPr>
          <p:cNvPr id="10" name="Picture 9">
            <a:extLst>
              <a:ext uri="{FF2B5EF4-FFF2-40B4-BE49-F238E27FC236}">
                <a16:creationId xmlns:a16="http://schemas.microsoft.com/office/drawing/2014/main" id="{2084406C-1CFF-4755-69A1-7CA747968FAC}"/>
              </a:ext>
            </a:extLst>
          </p:cNvPr>
          <p:cNvPicPr>
            <a:picLocks noChangeAspect="1"/>
          </p:cNvPicPr>
          <p:nvPr/>
        </p:nvPicPr>
        <p:blipFill>
          <a:blip r:embed="rId6"/>
          <a:stretch>
            <a:fillRect/>
          </a:stretch>
        </p:blipFill>
        <p:spPr>
          <a:xfrm>
            <a:off x="1262494" y="2580844"/>
            <a:ext cx="3169185" cy="3160005"/>
          </a:xfrm>
          <a:prstGeom prst="rect">
            <a:avLst/>
          </a:prstGeom>
        </p:spPr>
      </p:pic>
    </p:spTree>
    <p:extLst>
      <p:ext uri="{BB962C8B-B14F-4D97-AF65-F5344CB8AC3E}">
        <p14:creationId xmlns:p14="http://schemas.microsoft.com/office/powerpoint/2010/main" val="166324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30">
            <a:extLst>
              <a:ext uri="{FF2B5EF4-FFF2-40B4-BE49-F238E27FC236}">
                <a16:creationId xmlns:a16="http://schemas.microsoft.com/office/drawing/2014/main" id="{AB41DB72-2C88-4C07-98E2-39574D2E77D8}"/>
              </a:ext>
            </a:extLst>
          </p:cNvPr>
          <p:cNvSpPr txBox="1"/>
          <p:nvPr/>
        </p:nvSpPr>
        <p:spPr>
          <a:xfrm>
            <a:off x="4112076" y="336146"/>
            <a:ext cx="3969938" cy="492443"/>
          </a:xfrm>
          <a:prstGeom prst="rect">
            <a:avLst/>
          </a:prstGeom>
        </p:spPr>
        <p:txBody>
          <a:bodyPr wrap="square" lIns="0" tIns="0" rIns="0" bIns="0" rtlCol="0" anchor="t">
            <a:spAutoFit/>
          </a:bodyPr>
          <a:lstStyle/>
          <a:p>
            <a:pPr>
              <a:spcBef>
                <a:spcPct val="0"/>
              </a:spcBef>
            </a:pPr>
            <a:r>
              <a:rPr lang="en-US" sz="3200" b="1">
                <a:solidFill>
                  <a:srgbClr val="0068B3"/>
                </a:solidFill>
                <a:latin typeface="Calibri" panose="020F0502020204030204" pitchFamily="34" charset="0"/>
                <a:cs typeface="Calibri" panose="020F0502020204030204" pitchFamily="34" charset="0"/>
              </a:rPr>
              <a:t>Rhymes &amp; Songs</a:t>
            </a:r>
            <a:endParaRPr lang="en-US">
              <a:solidFill>
                <a:srgbClr val="0068B3"/>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B80C222-CF32-475D-82BD-23858616675A}"/>
              </a:ext>
            </a:extLst>
          </p:cNvPr>
          <p:cNvSpPr txBox="1"/>
          <p:nvPr/>
        </p:nvSpPr>
        <p:spPr>
          <a:xfrm>
            <a:off x="0" y="78522"/>
            <a:ext cx="3062052" cy="369332"/>
          </a:xfrm>
          <a:prstGeom prst="rect">
            <a:avLst/>
          </a:prstGeom>
          <a:noFill/>
        </p:spPr>
        <p:txBody>
          <a:bodyPr wrap="square" rtlCol="0">
            <a:spAutoFit/>
          </a:bodyPr>
          <a:lstStyle/>
          <a:p>
            <a:r>
              <a:rPr lang="en-US" b="1">
                <a:solidFill>
                  <a:srgbClr val="0068B3"/>
                </a:solidFill>
                <a:latin typeface="Calibri" panose="020F0502020204030204" pitchFamily="34" charset="0"/>
                <a:cs typeface="Calibri" panose="020F0502020204030204" pitchFamily="34" charset="0"/>
              </a:rPr>
              <a:t>Session 3: Building a Routine</a:t>
            </a:r>
          </a:p>
        </p:txBody>
      </p:sp>
      <p:pic>
        <p:nvPicPr>
          <p:cNvPr id="7171" name="Picture 3" descr="A picture containing text&#10;&#10;Description automatically generated">
            <a:extLst>
              <a:ext uri="{FF2B5EF4-FFF2-40B4-BE49-F238E27FC236}">
                <a16:creationId xmlns:a16="http://schemas.microsoft.com/office/drawing/2014/main" id="{7BD4171C-2D19-4525-9D5A-023A1BB12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579" y="4246317"/>
            <a:ext cx="165735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 picture containing text, vector graphics&#10;&#10;Description automatically generated">
            <a:extLst>
              <a:ext uri="{FF2B5EF4-FFF2-40B4-BE49-F238E27FC236}">
                <a16:creationId xmlns:a16="http://schemas.microsoft.com/office/drawing/2014/main" id="{6D5B19D9-2773-4381-B88B-EA01704AB8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1720" y="1483968"/>
            <a:ext cx="1657350" cy="18859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9C0E011-6C3C-457A-B48F-DAB607A9D582}"/>
              </a:ext>
            </a:extLst>
          </p:cNvPr>
          <p:cNvSpPr/>
          <p:nvPr/>
        </p:nvSpPr>
        <p:spPr>
          <a:xfrm>
            <a:off x="1116463" y="1018480"/>
            <a:ext cx="5251674" cy="2862322"/>
          </a:xfrm>
          <a:prstGeom prst="rect">
            <a:avLst/>
          </a:prstGeom>
        </p:spPr>
        <p:txBody>
          <a:bodyPr wrap="square" lIns="91440" tIns="45720" rIns="91440" bIns="45720" anchor="t">
            <a:spAutoFit/>
          </a:bodyPr>
          <a:lstStyle/>
          <a:p>
            <a:pPr fontAlgn="base"/>
            <a:r>
              <a:rPr lang="en-US" sz="2000" u="sng">
                <a:latin typeface="Calibri"/>
                <a:ea typeface="Calibri"/>
                <a:cs typeface="Calibri"/>
              </a:rPr>
              <a:t>This is Big, Big, Big ​</a:t>
            </a:r>
          </a:p>
          <a:p>
            <a:pPr fontAlgn="base"/>
            <a:r>
              <a:rPr lang="en-US" sz="2000" i="1">
                <a:latin typeface="Calibri"/>
                <a:ea typeface="Calibri"/>
                <a:cs typeface="Calibri"/>
              </a:rPr>
              <a:t>This is big, big, big.</a:t>
            </a:r>
          </a:p>
          <a:p>
            <a:pPr fontAlgn="base"/>
            <a:r>
              <a:rPr lang="en-US" sz="2000" i="1">
                <a:latin typeface="Calibri"/>
                <a:ea typeface="Calibri"/>
                <a:cs typeface="Calibri"/>
              </a:rPr>
              <a:t>This is small, small, small.​</a:t>
            </a:r>
          </a:p>
          <a:p>
            <a:pPr fontAlgn="base"/>
            <a:r>
              <a:rPr lang="en-US" sz="2000" i="1">
                <a:latin typeface="Calibri"/>
                <a:ea typeface="Calibri"/>
                <a:cs typeface="Calibri"/>
              </a:rPr>
              <a:t>This is short, short, short.</a:t>
            </a:r>
          </a:p>
          <a:p>
            <a:pPr fontAlgn="base"/>
            <a:r>
              <a:rPr lang="en-US" sz="2000" i="1">
                <a:latin typeface="Calibri"/>
                <a:ea typeface="Calibri"/>
                <a:cs typeface="Calibri"/>
              </a:rPr>
              <a:t>This is tall, tall, tall.​</a:t>
            </a:r>
          </a:p>
          <a:p>
            <a:pPr fontAlgn="base"/>
            <a:r>
              <a:rPr lang="en-US" sz="2000" i="1">
                <a:latin typeface="Calibri"/>
                <a:ea typeface="Calibri"/>
                <a:cs typeface="Calibri"/>
              </a:rPr>
              <a:t>This is fast, fast, fast.</a:t>
            </a:r>
          </a:p>
          <a:p>
            <a:pPr fontAlgn="base"/>
            <a:r>
              <a:rPr lang="en-US" sz="2000" i="1">
                <a:latin typeface="Calibri"/>
                <a:ea typeface="Calibri"/>
                <a:cs typeface="Calibri"/>
              </a:rPr>
              <a:t>This is slow, slow, slow.​</a:t>
            </a:r>
          </a:p>
          <a:p>
            <a:pPr fontAlgn="base"/>
            <a:r>
              <a:rPr lang="en-US" sz="2000" i="1">
                <a:latin typeface="Calibri"/>
                <a:ea typeface="Calibri"/>
                <a:cs typeface="Calibri"/>
              </a:rPr>
              <a:t>This is yes, yes, yes.</a:t>
            </a:r>
          </a:p>
          <a:p>
            <a:pPr fontAlgn="base"/>
            <a:r>
              <a:rPr lang="en-US" sz="2000" i="1">
                <a:latin typeface="Calibri"/>
                <a:ea typeface="Calibri"/>
                <a:cs typeface="Calibri"/>
              </a:rPr>
              <a:t>This is no, no, no. ​</a:t>
            </a:r>
          </a:p>
        </p:txBody>
      </p:sp>
      <p:sp>
        <p:nvSpPr>
          <p:cNvPr id="15" name="Rectangle 14">
            <a:extLst>
              <a:ext uri="{FF2B5EF4-FFF2-40B4-BE49-F238E27FC236}">
                <a16:creationId xmlns:a16="http://schemas.microsoft.com/office/drawing/2014/main" id="{93BEF16C-95B6-42E9-BAB9-7DBC06BB487E}"/>
              </a:ext>
            </a:extLst>
          </p:cNvPr>
          <p:cNvSpPr/>
          <p:nvPr/>
        </p:nvSpPr>
        <p:spPr>
          <a:xfrm>
            <a:off x="287788" y="4174430"/>
            <a:ext cx="5251674" cy="2092881"/>
          </a:xfrm>
          <a:prstGeom prst="rect">
            <a:avLst/>
          </a:prstGeom>
        </p:spPr>
        <p:txBody>
          <a:bodyPr wrap="square" lIns="91440" tIns="45720" rIns="91440" bIns="45720" anchor="t">
            <a:spAutoFit/>
          </a:bodyPr>
          <a:lstStyle/>
          <a:p>
            <a:pPr fontAlgn="base"/>
            <a:r>
              <a:rPr lang="en-US" sz="2000" u="sng">
                <a:latin typeface="Calibri"/>
                <a:ea typeface="Calibri"/>
                <a:cs typeface="Calibri"/>
              </a:rPr>
              <a:t>Pat-a-Cake</a:t>
            </a:r>
          </a:p>
          <a:p>
            <a:r>
              <a:rPr lang="en-US" sz="1000">
                <a:latin typeface="Calibri"/>
                <a:ea typeface="Calibri"/>
                <a:cs typeface="Calibri"/>
              </a:rPr>
              <a:t>Tune: "Twinkle </a:t>
            </a:r>
            <a:r>
              <a:rPr lang="en-US" sz="1000" err="1">
                <a:latin typeface="Calibri"/>
                <a:ea typeface="Calibri"/>
                <a:cs typeface="Calibri"/>
              </a:rPr>
              <a:t>Twinkle</a:t>
            </a:r>
            <a:r>
              <a:rPr lang="en-US" sz="1000">
                <a:latin typeface="Calibri"/>
                <a:ea typeface="Calibri"/>
                <a:cs typeface="Calibri"/>
              </a:rPr>
              <a:t> Little Star"</a:t>
            </a:r>
          </a:p>
          <a:p>
            <a:pPr fontAlgn="base"/>
            <a:r>
              <a:rPr lang="en-US" sz="2000" i="1">
                <a:latin typeface="Calibri"/>
                <a:ea typeface="Calibri"/>
                <a:cs typeface="Calibri"/>
              </a:rPr>
              <a:t>Pat-a-cake, pat-a-cake,​</a:t>
            </a:r>
          </a:p>
          <a:p>
            <a:pPr fontAlgn="base"/>
            <a:r>
              <a:rPr lang="en-US" sz="2000" i="1">
                <a:latin typeface="Calibri"/>
                <a:ea typeface="Calibri"/>
                <a:cs typeface="Calibri"/>
              </a:rPr>
              <a:t>Baker's man.​</a:t>
            </a:r>
          </a:p>
          <a:p>
            <a:pPr fontAlgn="base"/>
            <a:r>
              <a:rPr lang="en-US" sz="2000" i="1">
                <a:latin typeface="Calibri"/>
                <a:ea typeface="Calibri"/>
                <a:cs typeface="Calibri"/>
              </a:rPr>
              <a:t>Bake me a cake as fast as you can.​</a:t>
            </a:r>
          </a:p>
          <a:p>
            <a:pPr fontAlgn="base"/>
            <a:r>
              <a:rPr lang="en-US" sz="2000" i="1">
                <a:latin typeface="Calibri"/>
                <a:ea typeface="Calibri"/>
                <a:cs typeface="Calibri"/>
              </a:rPr>
              <a:t>Pat it, and poke it, and mark it with a "B".​</a:t>
            </a:r>
          </a:p>
          <a:p>
            <a:pPr fontAlgn="base"/>
            <a:r>
              <a:rPr lang="en-US" sz="2000" i="1">
                <a:latin typeface="Calibri"/>
                <a:ea typeface="Calibri"/>
                <a:cs typeface="Calibri"/>
              </a:rPr>
              <a:t>Put it in the oven for Baby and me.​</a:t>
            </a:r>
          </a:p>
        </p:txBody>
      </p:sp>
      <p:sp>
        <p:nvSpPr>
          <p:cNvPr id="16" name="Rectangle 15">
            <a:extLst>
              <a:ext uri="{FF2B5EF4-FFF2-40B4-BE49-F238E27FC236}">
                <a16:creationId xmlns:a16="http://schemas.microsoft.com/office/drawing/2014/main" id="{7B573956-D051-4EFB-A402-CFC92D09E2F0}"/>
              </a:ext>
            </a:extLst>
          </p:cNvPr>
          <p:cNvSpPr/>
          <p:nvPr/>
        </p:nvSpPr>
        <p:spPr>
          <a:xfrm>
            <a:off x="6096000" y="957081"/>
            <a:ext cx="5251674" cy="1631216"/>
          </a:xfrm>
          <a:prstGeom prst="rect">
            <a:avLst/>
          </a:prstGeom>
        </p:spPr>
        <p:txBody>
          <a:bodyPr wrap="square" lIns="91440" tIns="45720" rIns="91440" bIns="45720" anchor="t">
            <a:spAutoFit/>
          </a:bodyPr>
          <a:lstStyle/>
          <a:p>
            <a:pPr fontAlgn="base"/>
            <a:r>
              <a:rPr lang="en-US" sz="2000" u="sng">
                <a:latin typeface="Calibri"/>
                <a:ea typeface="Calibri"/>
                <a:cs typeface="Calibri"/>
              </a:rPr>
              <a:t>Who's That?  ​</a:t>
            </a:r>
          </a:p>
          <a:p>
            <a:pPr fontAlgn="base"/>
            <a:r>
              <a:rPr lang="en-US" sz="2000" i="1">
                <a:latin typeface="Calibri"/>
                <a:ea typeface="Calibri"/>
                <a:cs typeface="Calibri"/>
              </a:rPr>
              <a:t>Who's that tapping on my shoulder?​</a:t>
            </a:r>
          </a:p>
          <a:p>
            <a:pPr fontAlgn="base"/>
            <a:r>
              <a:rPr lang="en-US" sz="2000" i="1">
                <a:latin typeface="Calibri"/>
                <a:ea typeface="Calibri"/>
                <a:cs typeface="Calibri"/>
              </a:rPr>
              <a:t>Who's that kissing on my head?​</a:t>
            </a:r>
          </a:p>
          <a:p>
            <a:pPr fontAlgn="base"/>
            <a:r>
              <a:rPr lang="en-US" sz="2000" i="1">
                <a:latin typeface="Calibri"/>
                <a:ea typeface="Calibri"/>
                <a:cs typeface="Calibri"/>
              </a:rPr>
              <a:t>You are tapping on my shoulder.​</a:t>
            </a:r>
          </a:p>
          <a:p>
            <a:pPr fontAlgn="base"/>
            <a:r>
              <a:rPr lang="en-US" sz="2000" i="1">
                <a:latin typeface="Calibri"/>
                <a:ea typeface="Calibri"/>
                <a:cs typeface="Calibri"/>
              </a:rPr>
              <a:t>You are kissing on my head. </a:t>
            </a:r>
            <a:r>
              <a:rPr lang="en-US" i="1">
                <a:latin typeface="Calibri"/>
                <a:ea typeface="Calibri"/>
                <a:cs typeface="Calibri"/>
              </a:rPr>
              <a:t>​</a:t>
            </a:r>
          </a:p>
        </p:txBody>
      </p:sp>
      <p:sp>
        <p:nvSpPr>
          <p:cNvPr id="17" name="Rectangle 16">
            <a:extLst>
              <a:ext uri="{FF2B5EF4-FFF2-40B4-BE49-F238E27FC236}">
                <a16:creationId xmlns:a16="http://schemas.microsoft.com/office/drawing/2014/main" id="{1474CCEE-43C5-49BE-A90A-372AB6BF8EC9}"/>
              </a:ext>
            </a:extLst>
          </p:cNvPr>
          <p:cNvSpPr/>
          <p:nvPr/>
        </p:nvSpPr>
        <p:spPr>
          <a:xfrm>
            <a:off x="6371121" y="2960783"/>
            <a:ext cx="5251674" cy="2400657"/>
          </a:xfrm>
          <a:prstGeom prst="rect">
            <a:avLst/>
          </a:prstGeom>
        </p:spPr>
        <p:txBody>
          <a:bodyPr wrap="square" lIns="91440" tIns="45720" rIns="91440" bIns="45720" anchor="t">
            <a:spAutoFit/>
          </a:bodyPr>
          <a:lstStyle/>
          <a:p>
            <a:pPr fontAlgn="base"/>
            <a:r>
              <a:rPr lang="en-US" sz="2000" u="sng">
                <a:latin typeface="Calibri"/>
                <a:ea typeface="Calibri"/>
                <a:cs typeface="Calibri"/>
              </a:rPr>
              <a:t>We Clap Our Hands Together</a:t>
            </a:r>
          </a:p>
          <a:p>
            <a:pPr fontAlgn="base"/>
            <a:r>
              <a:rPr lang="en-US" sz="1000">
                <a:latin typeface="Calibri"/>
                <a:ea typeface="Calibri"/>
                <a:cs typeface="Calibri"/>
              </a:rPr>
              <a:t>Tune: "For He's a Jolly Good Fellow"</a:t>
            </a:r>
          </a:p>
          <a:p>
            <a:r>
              <a:rPr lang="en-US" sz="2000" i="1">
                <a:latin typeface="Calibri"/>
                <a:ea typeface="Calibri"/>
                <a:cs typeface="Calibri"/>
              </a:rPr>
              <a:t>We clap our hands together, (3x)​</a:t>
            </a:r>
            <a:endParaRPr lang="en-US">
              <a:latin typeface="Calibri"/>
              <a:ea typeface="Calibri"/>
              <a:cs typeface="Calibri"/>
            </a:endParaRPr>
          </a:p>
          <a:p>
            <a:pPr fontAlgn="base"/>
            <a:r>
              <a:rPr lang="en-US" sz="2000" i="1">
                <a:latin typeface="Calibri"/>
                <a:ea typeface="Calibri"/>
                <a:cs typeface="Calibri"/>
              </a:rPr>
              <a:t>Because it's fun to do!​</a:t>
            </a:r>
          </a:p>
          <a:p>
            <a:pPr fontAlgn="base"/>
            <a:r>
              <a:rPr lang="en-US" sz="2000" i="1">
                <a:latin typeface="Calibri"/>
                <a:ea typeface="Calibri"/>
                <a:cs typeface="Calibri"/>
              </a:rPr>
              <a:t>We wave our arms together, (3x)​</a:t>
            </a:r>
          </a:p>
          <a:p>
            <a:pPr fontAlgn="base"/>
            <a:r>
              <a:rPr lang="en-US" sz="2000" i="1">
                <a:latin typeface="Calibri"/>
                <a:ea typeface="Calibri"/>
                <a:cs typeface="Calibri"/>
              </a:rPr>
              <a:t>Because it's fun to do!​</a:t>
            </a:r>
          </a:p>
          <a:p>
            <a:pPr fontAlgn="base"/>
            <a:r>
              <a:rPr lang="en-US" sz="2000" i="1">
                <a:latin typeface="Calibri"/>
                <a:ea typeface="Calibri"/>
                <a:cs typeface="Calibri"/>
              </a:rPr>
              <a:t>We wiggle our fingers together, (3x)​</a:t>
            </a:r>
          </a:p>
          <a:p>
            <a:pPr fontAlgn="base"/>
            <a:r>
              <a:rPr lang="en-US" sz="2000" i="1">
                <a:latin typeface="Calibri"/>
                <a:ea typeface="Calibri"/>
                <a:cs typeface="Calibri"/>
              </a:rPr>
              <a:t>Because it's fun to do!​</a:t>
            </a:r>
          </a:p>
        </p:txBody>
      </p:sp>
      <p:pic>
        <p:nvPicPr>
          <p:cNvPr id="2" name="Picture 1">
            <a:extLst>
              <a:ext uri="{FF2B5EF4-FFF2-40B4-BE49-F238E27FC236}">
                <a16:creationId xmlns:a16="http://schemas.microsoft.com/office/drawing/2014/main" id="{E95C583D-4F2A-712D-2D3F-6F6EEBE45E11}"/>
              </a:ext>
            </a:extLst>
          </p:cNvPr>
          <p:cNvPicPr>
            <a:picLocks noChangeAspect="1"/>
          </p:cNvPicPr>
          <p:nvPr/>
        </p:nvPicPr>
        <p:blipFill>
          <a:blip r:embed="rId6"/>
          <a:srcRect t="-2424" r="21667" b="375"/>
          <a:stretch>
            <a:fillRect/>
          </a:stretch>
        </p:blipFill>
        <p:spPr>
          <a:xfrm>
            <a:off x="9911425" y="275133"/>
            <a:ext cx="2029463" cy="2681361"/>
          </a:xfrm>
          <a:prstGeom prst="rect">
            <a:avLst/>
          </a:prstGeom>
        </p:spPr>
      </p:pic>
      <p:pic>
        <p:nvPicPr>
          <p:cNvPr id="3" name="Picture 2">
            <a:extLst>
              <a:ext uri="{FF2B5EF4-FFF2-40B4-BE49-F238E27FC236}">
                <a16:creationId xmlns:a16="http://schemas.microsoft.com/office/drawing/2014/main" id="{DFFD9EF2-51EF-8F96-AF03-046FC96F5EA2}"/>
              </a:ext>
            </a:extLst>
          </p:cNvPr>
          <p:cNvPicPr>
            <a:picLocks noChangeAspect="1"/>
          </p:cNvPicPr>
          <p:nvPr/>
        </p:nvPicPr>
        <p:blipFill>
          <a:blip r:embed="rId7"/>
          <a:stretch>
            <a:fillRect/>
          </a:stretch>
        </p:blipFill>
        <p:spPr>
          <a:xfrm>
            <a:off x="4390522" y="4096704"/>
            <a:ext cx="2278655" cy="2269475"/>
          </a:xfrm>
          <a:prstGeom prst="rect">
            <a:avLst/>
          </a:prstGeom>
        </p:spPr>
      </p:pic>
    </p:spTree>
    <p:extLst>
      <p:ext uri="{BB962C8B-B14F-4D97-AF65-F5344CB8AC3E}">
        <p14:creationId xmlns:p14="http://schemas.microsoft.com/office/powerpoint/2010/main" val="3369045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0F272F3A88B439B6603FC694C6D83" ma:contentTypeVersion="22" ma:contentTypeDescription="Create a new document." ma:contentTypeScope="" ma:versionID="f8e001a8c9321eb30d0c9d977ed779eb">
  <xsd:schema xmlns:xsd="http://www.w3.org/2001/XMLSchema" xmlns:xs="http://www.w3.org/2001/XMLSchema" xmlns:p="http://schemas.microsoft.com/office/2006/metadata/properties" xmlns:ns2="32ad5260-dbe3-428e-90a3-4d3aa99ac0b4" xmlns:ns3="b0094c0f-7cbb-4edb-9793-c527492979f6" xmlns:ns4="d69229b5-296f-4e9e-8ddd-a2896de3ea5b" targetNamespace="http://schemas.microsoft.com/office/2006/metadata/properties" ma:root="true" ma:fieldsID="deba3dc05fd136e8f6530da6f4757839" ns2:_="" ns3:_="" ns4:_="">
    <xsd:import namespace="32ad5260-dbe3-428e-90a3-4d3aa99ac0b4"/>
    <xsd:import namespace="b0094c0f-7cbb-4edb-9793-c527492979f6"/>
    <xsd:import namespace="d69229b5-296f-4e9e-8ddd-a2896de3ea5b"/>
    <xsd:element name="properties">
      <xsd:complexType>
        <xsd:sequence>
          <xsd:element name="documentManagement">
            <xsd:complexType>
              <xsd:all>
                <xsd:element ref="ns2:Children_x0027_s_x0020_Services_x0020_Categories" minOccurs="0"/>
                <xsd:element ref="ns3:MediaServiceMetadata" minOccurs="0"/>
                <xsd:element ref="ns3:MediaServiceFastMetadata" minOccurs="0"/>
                <xsd:element ref="ns4:SharedWithUsers" minOccurs="0"/>
                <xsd:element ref="ns4:SharedWithDetails" minOccurs="0"/>
                <xsd:element ref="ns3:Notes0" minOccurs="0"/>
                <xsd:element ref="ns3:MediaServiceDateTaken" minOccurs="0"/>
                <xsd:element ref="ns3:MediaServiceAutoKeyPoints" minOccurs="0"/>
                <xsd:element ref="ns3: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d5260-dbe3-428e-90a3-4d3aa99ac0b4" elementFormDefault="qualified">
    <xsd:import namespace="http://schemas.microsoft.com/office/2006/documentManagement/types"/>
    <xsd:import namespace="http://schemas.microsoft.com/office/infopath/2007/PartnerControls"/>
    <xsd:element name="Children_x0027_s_x0020_Services_x0020_Categories" ma:index="8" nillable="true" ma:displayName="Children's Services Categories" ma:description="Column Categories for Children's Services Subsite" ma:format="Dropdown" ma:internalName="Children_x0027_s_x0020_Services_x0020_Categories">
      <xsd:complexType>
        <xsd:complexContent>
          <xsd:extension base="dms:MultiChoice">
            <xsd:sequence>
              <xsd:element name="Value" maxOccurs="unbounded" minOccurs="0" nillable="true">
                <xsd:simpleType>
                  <xsd:restriction base="dms:Choice">
                    <xsd:enumeration value="All Children Excel"/>
                    <xsd:enumeration value="Children's Resources and Services"/>
                    <xsd:enumeration value="Children's Services Forum"/>
                    <xsd:enumeration value="Collection Development"/>
                    <xsd:enumeration value="Early Literacy and Storytime"/>
                    <xsd:enumeration value="Harry Potter"/>
                    <xsd:enumeration value="Parents and Caregivers"/>
                    <xsd:enumeration value="Programming"/>
                    <xsd:enumeration value="Reader's Advisory"/>
                    <xsd:enumeration value="Resources Overview"/>
                    <xsd:enumeration value="Seasonal Programming"/>
                    <xsd:enumeration value="STEM Festival"/>
                    <xsd:enumeration value="STEM Stations"/>
                    <xsd:enumeration value="Training"/>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094c0f-7cbb-4edb-9793-c527492979f6"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Notes0" ma:index="13" nillable="true" ma:displayName="Notes" ma:internalName="Notes0">
      <xsd:simpleType>
        <xsd:restriction base="dms:Text">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8a4874a-8cf6-4bd1-a3b1-571cbf9a5b8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9229b5-296f-4e9e-8ddd-a2896de3ea5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bc5790e-757d-4ed0-9a44-c899ce80e854}" ma:internalName="TaxCatchAll" ma:showField="CatchAllData" ma:web="d69229b5-296f-4e9e-8ddd-a2896de3ea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094c0f-7cbb-4edb-9793-c527492979f6">
      <Terms xmlns="http://schemas.microsoft.com/office/infopath/2007/PartnerControls"/>
    </lcf76f155ced4ddcb4097134ff3c332f>
    <TaxCatchAll xmlns="d69229b5-296f-4e9e-8ddd-a2896de3ea5b" xsi:nil="true"/>
    <Children_x0027_s_x0020_Services_x0020_Categories xmlns="32ad5260-dbe3-428e-90a3-4d3aa99ac0b4" xsi:nil="true"/>
    <Notes0 xmlns="b0094c0f-7cbb-4edb-9793-c527492979f6" xsi:nil="true"/>
  </documentManagement>
</p:properties>
</file>

<file path=customXml/itemProps1.xml><?xml version="1.0" encoding="utf-8"?>
<ds:datastoreItem xmlns:ds="http://schemas.openxmlformats.org/officeDocument/2006/customXml" ds:itemID="{EA850CAC-73F8-436E-9702-CED3C827BA4A}">
  <ds:schemaRefs>
    <ds:schemaRef ds:uri="32ad5260-dbe3-428e-90a3-4d3aa99ac0b4"/>
    <ds:schemaRef ds:uri="b0094c0f-7cbb-4edb-9793-c527492979f6"/>
    <ds:schemaRef ds:uri="d69229b5-296f-4e9e-8ddd-a2896de3ea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CFEFA0-9B02-4E3D-A3FD-D8E27B220696}">
  <ds:schemaRefs>
    <ds:schemaRef ds:uri="http://schemas.microsoft.com/sharepoint/v3/contenttype/forms"/>
  </ds:schemaRefs>
</ds:datastoreItem>
</file>

<file path=customXml/itemProps3.xml><?xml version="1.0" encoding="utf-8"?>
<ds:datastoreItem xmlns:ds="http://schemas.openxmlformats.org/officeDocument/2006/customXml" ds:itemID="{373A4B45-32B6-4C8B-AE33-3B06E2DD2B2D}">
  <ds:schemaRefs>
    <ds:schemaRef ds:uri="0a09d8ba-222e-4e7a-a5b9-a426a1be0489"/>
    <ds:schemaRef ds:uri="32ad5260-dbe3-428e-90a3-4d3aa99ac0b4"/>
    <ds:schemaRef ds:uri="b0094c0f-7cbb-4edb-9793-c527492979f6"/>
    <ds:schemaRef ds:uri="b917bda2-3bdd-4356-915c-b8bded3e7f21"/>
    <ds:schemaRef ds:uri="d69229b5-296f-4e9e-8ddd-a2896de3ea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Hatchlings Parent Workshop: Session 3: Building a Routine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Hatchlings Parent Workshop: Session 3: Building a Routine</dc:title>
  <dc:creator>Flores, Luz</dc:creator>
  <cp:revision>1</cp:revision>
  <dcterms:created xsi:type="dcterms:W3CDTF">2025-01-29T23:06:09Z</dcterms:created>
  <dcterms:modified xsi:type="dcterms:W3CDTF">2025-08-07T19:40:19Z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0x010100B380F272F3A88B439B6603FC694C6D83</vt:lpwstr>
  </property>
  <property fmtid="{D5CDD505-2E9C-101B-9397-08002B2CF9AE}" pid="3" name="MediaServiceImageTags">
    <vt:lpwstr/>
  </property>
</Properties>
</file>