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8" r:id="rId6"/>
    <p:sldId id="259" r:id="rId7"/>
    <p:sldId id="257"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3"/>
    <a:srgbClr val="F26834"/>
    <a:srgbClr val="703B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1134" y="33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F3773-33FC-4819-B8A4-569CFE787B68}"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8E9CA-EFA3-40B9-8C9E-4921DA0D297F}" type="slidenum">
              <a:rPr lang="en-US" smtClean="0"/>
              <a:t>‹#›</a:t>
            </a:fld>
            <a:endParaRPr lang="en-US"/>
          </a:p>
        </p:txBody>
      </p:sp>
    </p:spTree>
    <p:extLst>
      <p:ext uri="{BB962C8B-B14F-4D97-AF65-F5344CB8AC3E}">
        <p14:creationId xmlns:p14="http://schemas.microsoft.com/office/powerpoint/2010/main" val="311334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zerotothree.org/resource/distillation/22-statistics-you-need-to-know-about-childhood-brain-develop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[Slide to be shown as participants show up for the program—no text needed]</a:t>
            </a: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a:t>
            </a:fld>
            <a:endParaRPr lang="en-US"/>
          </a:p>
        </p:txBody>
      </p:sp>
    </p:spTree>
    <p:extLst>
      <p:ext uri="{BB962C8B-B14F-4D97-AF65-F5344CB8AC3E}">
        <p14:creationId xmlns:p14="http://schemas.microsoft.com/office/powerpoint/2010/main" val="2492521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a:solidFill>
                  <a:srgbClr val="000000"/>
                </a:solidFill>
                <a:effectLst/>
                <a:latin typeface="Calibri"/>
                <a:ea typeface="Calibri"/>
                <a:cs typeface="Calibri"/>
              </a:rPr>
              <a:t>Once baby is born, they can do more than hear and feel you – they can see you too! They will delight in looking at your face, especially when you are looking back and smiling.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Here’s a playful song about being happy. It includes some actions.  You can help baby clap their hands or model by clapping your own hands.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This song is “If You're Happy and You Know It.” We'll sing the first verse in the traditional way. Then we'll change it up a little, just for baby.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Let’s sing it now. </a:t>
            </a:r>
            <a:endParaRPr lang="en-US" sz="1800">
              <a:effectLst/>
              <a:latin typeface="Calibri"/>
              <a:ea typeface="Calibri"/>
              <a:cs typeface="Calibri"/>
            </a:endParaRPr>
          </a:p>
          <a:p>
            <a:pPr marL="457200" marR="0" lvl="1"/>
            <a:r>
              <a:rPr lang="en-US" sz="1800" i="1" u="sng">
                <a:effectLst/>
                <a:latin typeface="Calibri"/>
                <a:ea typeface="Calibri"/>
                <a:cs typeface="Calibri"/>
              </a:rPr>
              <a:t>If You’re Happy and You Know It</a:t>
            </a:r>
            <a:endParaRPr lang="en-US" sz="1800">
              <a:effectLst/>
              <a:latin typeface="Calibri"/>
              <a:ea typeface="Calibri"/>
              <a:cs typeface="Calibri"/>
            </a:endParaRPr>
          </a:p>
          <a:p>
            <a:pPr marL="457200" marR="0" lvl="1"/>
            <a:r>
              <a:rPr lang="en-US" sz="1800" i="1">
                <a:effectLst/>
                <a:latin typeface="Calibri"/>
                <a:ea typeface="Calibri"/>
                <a:cs typeface="Calibri"/>
              </a:rPr>
              <a:t>If you're happy and you know it clap your hands, </a:t>
            </a:r>
            <a:endParaRPr lang="en-US" sz="1800">
              <a:effectLst/>
              <a:latin typeface="Calibri"/>
              <a:ea typeface="Calibri"/>
              <a:cs typeface="Calibri"/>
            </a:endParaRPr>
          </a:p>
          <a:p>
            <a:pPr marL="457200" marR="0" lvl="1"/>
            <a:r>
              <a:rPr lang="en-US" sz="1800" i="1">
                <a:effectLst/>
                <a:latin typeface="Calibri"/>
                <a:ea typeface="Calibri"/>
                <a:cs typeface="Calibri"/>
              </a:rPr>
              <a:t>If you're happy and you know it clap your hands, </a:t>
            </a:r>
            <a:endParaRPr lang="en-US" sz="1800">
              <a:effectLst/>
              <a:latin typeface="Calibri"/>
              <a:ea typeface="Calibri"/>
              <a:cs typeface="Calibri"/>
            </a:endParaRPr>
          </a:p>
          <a:p>
            <a:pPr marL="457200" marR="0" lvl="1"/>
            <a:r>
              <a:rPr lang="en-US" sz="1800" i="1">
                <a:effectLst/>
                <a:latin typeface="Calibri"/>
                <a:ea typeface="Calibri"/>
                <a:cs typeface="Calibri"/>
              </a:rPr>
              <a:t>If you're happy and you know it  </a:t>
            </a:r>
            <a:endParaRPr lang="en-US" sz="1800">
              <a:effectLst/>
              <a:latin typeface="Calibri"/>
              <a:ea typeface="Calibri"/>
              <a:cs typeface="Calibri"/>
            </a:endParaRPr>
          </a:p>
          <a:p>
            <a:pPr marL="457200" marR="0" lvl="1"/>
            <a:r>
              <a:rPr lang="en-US" sz="1800" i="1">
                <a:effectLst/>
                <a:latin typeface="Calibri"/>
                <a:ea typeface="Calibri"/>
                <a:cs typeface="Calibri"/>
              </a:rPr>
              <a:t>Then your face will surely show it, </a:t>
            </a:r>
            <a:endParaRPr lang="en-US" sz="1800">
              <a:effectLst/>
              <a:latin typeface="Calibri"/>
              <a:ea typeface="Calibri"/>
              <a:cs typeface="Calibri"/>
            </a:endParaRPr>
          </a:p>
          <a:p>
            <a:pPr marL="457200" marR="0" lvl="1"/>
            <a:r>
              <a:rPr lang="en-US" sz="1800" i="1">
                <a:effectLst/>
                <a:latin typeface="Calibri"/>
                <a:ea typeface="Calibri"/>
                <a:cs typeface="Calibri"/>
              </a:rPr>
              <a:t>If you're happy and you know it clap your hands. </a:t>
            </a:r>
            <a:endParaRPr lang="en-US" sz="1800">
              <a:effectLst/>
              <a:latin typeface="Calibri"/>
              <a:ea typeface="Calibri"/>
              <a:cs typeface="Calibri"/>
            </a:endParaRPr>
          </a:p>
          <a:p>
            <a:pPr marL="457200" marR="0" lvl="1"/>
            <a:r>
              <a:rPr lang="en-US" sz="1800" i="1">
                <a:effectLst/>
                <a:latin typeface="Calibri"/>
                <a:ea typeface="Calibri"/>
                <a:cs typeface="Calibri"/>
              </a:rPr>
              <a:t> </a:t>
            </a:r>
            <a:endParaRPr lang="en-US" sz="1800">
              <a:effectLst/>
              <a:latin typeface="Calibri"/>
              <a:ea typeface="Calibri"/>
              <a:cs typeface="Calibri"/>
            </a:endParaRPr>
          </a:p>
          <a:p>
            <a:pPr marL="457200" marR="0" lvl="1"/>
            <a:r>
              <a:rPr lang="en-US" sz="1800" i="1" u="sng">
                <a:effectLst/>
                <a:latin typeface="Calibri"/>
                <a:ea typeface="Calibri"/>
                <a:cs typeface="Calibri"/>
              </a:rPr>
              <a:t>Since I Love You Very Much</a:t>
            </a:r>
            <a:endParaRPr lang="en-US" sz="1800">
              <a:effectLst/>
              <a:latin typeface="Calibri"/>
              <a:ea typeface="Calibri"/>
              <a:cs typeface="Calibri"/>
            </a:endParaRPr>
          </a:p>
          <a:p>
            <a:pPr marL="457200" marR="0" lvl="1"/>
            <a:r>
              <a:rPr lang="en-US" sz="1800" i="1">
                <a:effectLst/>
                <a:latin typeface="Calibri"/>
                <a:ea typeface="Calibri"/>
                <a:cs typeface="Calibri"/>
              </a:rPr>
              <a:t>Since I love you very much, I'll give a kiss, </a:t>
            </a:r>
            <a:endParaRPr lang="en-US" sz="1800">
              <a:effectLst/>
              <a:latin typeface="Calibri"/>
              <a:ea typeface="Calibri"/>
              <a:cs typeface="Calibri"/>
            </a:endParaRPr>
          </a:p>
          <a:p>
            <a:pPr marL="457200" marR="0" lvl="1"/>
            <a:r>
              <a:rPr lang="en-US" sz="1800" i="1">
                <a:effectLst/>
                <a:latin typeface="Calibri"/>
                <a:ea typeface="Calibri"/>
                <a:cs typeface="Calibri"/>
              </a:rPr>
              <a:t>Since I love you very much, I'll give a kiss, </a:t>
            </a:r>
            <a:endParaRPr lang="en-US" sz="1800">
              <a:effectLst/>
              <a:latin typeface="Calibri"/>
              <a:ea typeface="Calibri"/>
              <a:cs typeface="Calibri"/>
            </a:endParaRPr>
          </a:p>
          <a:p>
            <a:pPr marL="457200" marR="0" lvl="1"/>
            <a:r>
              <a:rPr lang="en-US" sz="1800" i="1">
                <a:effectLst/>
                <a:latin typeface="Calibri"/>
                <a:ea typeface="Calibri"/>
                <a:cs typeface="Calibri"/>
              </a:rPr>
              <a:t>Since I love you, love you, love you,  </a:t>
            </a:r>
            <a:endParaRPr lang="en-US" sz="1800">
              <a:effectLst/>
              <a:latin typeface="Calibri"/>
              <a:ea typeface="Calibri"/>
              <a:cs typeface="Calibri"/>
            </a:endParaRPr>
          </a:p>
          <a:p>
            <a:pPr marL="457200" marR="0" lvl="1"/>
            <a:r>
              <a:rPr lang="en-US" sz="1800" i="1">
                <a:effectLst/>
                <a:latin typeface="Calibri"/>
                <a:ea typeface="Calibri"/>
                <a:cs typeface="Calibri"/>
              </a:rPr>
              <a:t>And I'm always thinking of you, </a:t>
            </a:r>
            <a:endParaRPr lang="en-US" sz="1800">
              <a:effectLst/>
              <a:latin typeface="Calibri"/>
              <a:ea typeface="Calibri"/>
              <a:cs typeface="Calibri"/>
            </a:endParaRPr>
          </a:p>
          <a:p>
            <a:pPr marL="457200" marR="0" lvl="1"/>
            <a:r>
              <a:rPr lang="en-US" sz="1800" i="1">
                <a:effectLst/>
                <a:latin typeface="Calibri"/>
                <a:ea typeface="Calibri"/>
                <a:cs typeface="Calibri"/>
              </a:rPr>
              <a:t>Since I love you very much, I'll give a kiss. </a:t>
            </a:r>
            <a:endParaRPr lang="en-US" sz="1800">
              <a:effectLst/>
              <a:latin typeface="Calibri"/>
              <a:ea typeface="Calibri"/>
              <a:cs typeface="Calibri"/>
            </a:endParaRPr>
          </a:p>
          <a:p>
            <a:pPr marL="0" marR="0"/>
            <a:r>
              <a:rPr lang="en-US" sz="1800" i="1">
                <a:effectLst/>
                <a:latin typeface="Calibri"/>
                <a:ea typeface="Calibri"/>
                <a:cs typeface="Calibri"/>
              </a:rPr>
              <a:t> </a:t>
            </a:r>
            <a:endParaRPr lang="en-US" sz="1800">
              <a:effectLst/>
              <a:latin typeface="Calibri"/>
              <a:ea typeface="Calibri"/>
              <a:cs typeface="Calibri"/>
            </a:endParaRPr>
          </a:p>
          <a:p>
            <a:pPr>
              <a:lnSpc>
                <a:spcPct val="107000"/>
              </a:lnSpc>
              <a:spcAft>
                <a:spcPts val="800"/>
              </a:spcAft>
            </a:pPr>
            <a:r>
              <a:rPr lang="en-US" sz="1800">
                <a:solidFill>
                  <a:srgbClr val="000000"/>
                </a:solidFill>
                <a:effectLst/>
                <a:latin typeface="Calibri"/>
                <a:ea typeface="Calibri"/>
                <a:cs typeface="Calibri"/>
              </a:rPr>
              <a:t>Why is it important to smile at your baby and create happy experiences with them? It feels good for you both! And studies show that children learn best when they feel happy and safe. </a:t>
            </a:r>
            <a:r>
              <a:rPr lang="en-US" sz="1800">
                <a:solidFill>
                  <a:srgbClr val="000000"/>
                </a:solidFill>
                <a:latin typeface="Calibri"/>
                <a:ea typeface="Calibri"/>
                <a:cs typeface="Calibri"/>
              </a:rPr>
              <a:t>Everyone (and especially</a:t>
            </a:r>
            <a:r>
              <a:rPr lang="en-US" sz="1800">
                <a:solidFill>
                  <a:srgbClr val="000000"/>
                </a:solidFill>
                <a:effectLst/>
                <a:latin typeface="Calibri"/>
                <a:ea typeface="Calibri"/>
                <a:cs typeface="Calibri"/>
              </a:rPr>
              <a:t> babies</a:t>
            </a:r>
            <a:r>
              <a:rPr lang="en-US" sz="1800">
                <a:solidFill>
                  <a:srgbClr val="000000"/>
                </a:solidFill>
                <a:latin typeface="Calibri"/>
                <a:ea typeface="Calibri"/>
                <a:cs typeface="Calibri"/>
              </a:rPr>
              <a:t>)</a:t>
            </a:r>
            <a:r>
              <a:rPr lang="en-US" sz="1800">
                <a:solidFill>
                  <a:srgbClr val="000000"/>
                </a:solidFill>
                <a:effectLst/>
                <a:latin typeface="Calibri"/>
                <a:ea typeface="Calibri"/>
                <a:cs typeface="Calibri"/>
              </a:rPr>
              <a:t> </a:t>
            </a:r>
            <a:r>
              <a:rPr lang="en-US" sz="1800">
                <a:solidFill>
                  <a:srgbClr val="000000"/>
                </a:solidFill>
                <a:latin typeface="Calibri"/>
                <a:ea typeface="Calibri"/>
                <a:cs typeface="Calibri"/>
              </a:rPr>
              <a:t>feels</a:t>
            </a:r>
            <a:r>
              <a:rPr lang="en-US" sz="1800">
                <a:solidFill>
                  <a:srgbClr val="000000"/>
                </a:solidFill>
                <a:effectLst/>
                <a:latin typeface="Calibri"/>
                <a:ea typeface="Calibri"/>
                <a:cs typeface="Calibri"/>
              </a:rPr>
              <a:t> safer and learn better when things are predictable and familiar</a:t>
            </a:r>
            <a:r>
              <a:rPr lang="en-US" sz="1800">
                <a:solidFill>
                  <a:srgbClr val="000000"/>
                </a:solidFill>
                <a:latin typeface="Calibri"/>
                <a:ea typeface="Calibri"/>
                <a:cs typeface="Calibri"/>
              </a:rPr>
              <a:t>.</a:t>
            </a:r>
            <a:r>
              <a:rPr lang="en-US" sz="1800">
                <a:solidFill>
                  <a:srgbClr val="000000"/>
                </a:solidFill>
                <a:effectLst/>
                <a:latin typeface="Calibri"/>
                <a:ea typeface="Calibri"/>
                <a:cs typeface="Calibri"/>
              </a:rPr>
              <a:t> </a:t>
            </a:r>
            <a:r>
              <a:rPr lang="en-US" sz="1800">
                <a:solidFill>
                  <a:srgbClr val="000000"/>
                </a:solidFill>
                <a:latin typeface="Calibri"/>
                <a:ea typeface="Calibri"/>
                <a:cs typeface="Calibri"/>
              </a:rPr>
              <a:t>That's why using</a:t>
            </a:r>
            <a:r>
              <a:rPr lang="en-US" sz="1800">
                <a:solidFill>
                  <a:srgbClr val="000000"/>
                </a:solidFill>
                <a:effectLst/>
                <a:latin typeface="Calibri"/>
                <a:ea typeface="Calibri"/>
                <a:cs typeface="Calibri"/>
              </a:rPr>
              <a:t> a familiar tune to sing a song about something you are playing with or talking about is a great way </a:t>
            </a:r>
            <a:r>
              <a:rPr lang="en-US" sz="1800">
                <a:solidFill>
                  <a:srgbClr val="000000"/>
                </a:solidFill>
                <a:latin typeface="Calibri"/>
                <a:ea typeface="Calibri"/>
                <a:cs typeface="Calibri"/>
              </a:rPr>
              <a:t>to introduce</a:t>
            </a:r>
            <a:r>
              <a:rPr lang="en-US" sz="1800">
                <a:solidFill>
                  <a:srgbClr val="000000"/>
                </a:solidFill>
                <a:effectLst/>
                <a:latin typeface="Calibri"/>
                <a:ea typeface="Calibri"/>
                <a:cs typeface="Calibri"/>
              </a:rPr>
              <a:t> these things to your baby.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a:solidFill>
                  <a:srgbClr val="000000"/>
                </a:solidFill>
                <a:effectLst/>
                <a:latin typeface="Calibri"/>
                <a:ea typeface="Calibri"/>
                <a:cs typeface="Calibri"/>
              </a:rPr>
              <a:t>Your loving voice and positive emotions can be felt by your baby. Thinking about happy memories activates reward centers in our brains and can help us feel more connected and accepted. You might notice that a lot of words in our songs include love and positivity.</a:t>
            </a:r>
            <a:r>
              <a:rPr lang="en-US" sz="1800"/>
              <a:t> </a:t>
            </a:r>
            <a:r>
              <a:rPr lang="en-US"/>
              <a:t>These joyful experiences help to form a strong learning foundation for your child. Because the brain likes to remember happy moments, it is easier to remember and learn from them.</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0C8E9CA-EFA3-40B9-8C9E-4921DA0D297F}" type="slidenum">
              <a:rPr lang="en-US" smtClean="0"/>
              <a:t>10</a:t>
            </a:fld>
            <a:endParaRPr lang="en-US"/>
          </a:p>
        </p:txBody>
      </p:sp>
    </p:spTree>
    <p:extLst>
      <p:ext uri="{BB962C8B-B14F-4D97-AF65-F5344CB8AC3E}">
        <p14:creationId xmlns:p14="http://schemas.microsoft.com/office/powerpoint/2010/main" val="279869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solidFill>
                  <a:srgbClr val="000000"/>
                </a:solidFill>
                <a:effectLst/>
                <a:latin typeface="Calibri"/>
                <a:ea typeface="Calibri"/>
                <a:cs typeface="Calibri"/>
              </a:rPr>
              <a:t>Young babies also love to look at their own body parts moving. They can't control their movements at first, but they enjoy them anyway – the kicking, waving, wiggling. Naming the body parts and how they move </a:t>
            </a:r>
            <a:r>
              <a:rPr lang="en-US" sz="1800">
                <a:solidFill>
                  <a:srgbClr val="000000"/>
                </a:solidFill>
                <a:latin typeface="Calibri"/>
                <a:ea typeface="Calibri"/>
                <a:cs typeface="Calibri"/>
              </a:rPr>
              <a:t>is </a:t>
            </a:r>
            <a:r>
              <a:rPr lang="en-US" sz="1800">
                <a:solidFill>
                  <a:srgbClr val="000000"/>
                </a:solidFill>
                <a:effectLst/>
                <a:latin typeface="Calibri"/>
                <a:ea typeface="Calibri"/>
                <a:cs typeface="Calibri"/>
              </a:rPr>
              <a:t>fun and useful for building vocabulary.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Let's try singing this song together. It is called "Can You Kick with Two Feet?"</a:t>
            </a:r>
            <a:r>
              <a:rPr lang="en-US" sz="1800" b="1">
                <a:solidFill>
                  <a:srgbClr val="000000"/>
                </a:solidFill>
                <a:effectLst/>
                <a:latin typeface="Calibri"/>
                <a:ea typeface="Calibri"/>
                <a:cs typeface="Calibri"/>
              </a:rPr>
              <a:t> [tune: Mary Wore Her Red Dress by Raffi OR Mary had a Little Lamb] [Act out song]  </a:t>
            </a:r>
            <a:endParaRPr lang="en-US" sz="1800">
              <a:effectLst/>
              <a:latin typeface="Calibri"/>
              <a:ea typeface="Calibri"/>
              <a:cs typeface="Calibri"/>
            </a:endParaRPr>
          </a:p>
          <a:p>
            <a:pPr marL="0" marR="0"/>
            <a:endParaRPr lang="en-US" sz="1800" i="1" u="sng">
              <a:effectLst/>
              <a:latin typeface="Calibri" panose="020F0502020204030204" pitchFamily="34" charset="0"/>
              <a:ea typeface="Calibri" panose="020F0502020204030204" pitchFamily="34" charset="0"/>
              <a:cs typeface="Times New Roman" panose="02020603050405020304" pitchFamily="18" charset="0"/>
            </a:endParaRPr>
          </a:p>
          <a:p>
            <a:pPr marL="457200" marR="0" lvl="1"/>
            <a:r>
              <a:rPr lang="en-US" sz="1800" i="1" u="sng">
                <a:effectLst/>
                <a:latin typeface="Calibri"/>
                <a:ea typeface="Calibri"/>
                <a:cs typeface="Calibri"/>
              </a:rPr>
              <a:t>Can You Kick with Two Feet? </a:t>
            </a:r>
            <a:endParaRPr lang="en-US" sz="1800">
              <a:effectLst/>
              <a:latin typeface="Calibri"/>
              <a:ea typeface="Calibri"/>
              <a:cs typeface="Calibri"/>
            </a:endParaRPr>
          </a:p>
          <a:p>
            <a:pPr marL="457200" marR="0" lvl="1"/>
            <a:r>
              <a:rPr lang="en-US" sz="1800" i="1">
                <a:effectLst/>
                <a:latin typeface="Calibri"/>
                <a:ea typeface="Calibri"/>
                <a:cs typeface="Calibri"/>
              </a:rPr>
              <a:t>Can you kick with two feet, </a:t>
            </a:r>
            <a:endParaRPr lang="en-US" sz="1800">
              <a:effectLst/>
              <a:latin typeface="Calibri"/>
              <a:ea typeface="Calibri"/>
              <a:cs typeface="Calibri"/>
            </a:endParaRPr>
          </a:p>
          <a:p>
            <a:pPr marL="457200" marR="0" lvl="1"/>
            <a:r>
              <a:rPr lang="en-US" sz="1800" i="1">
                <a:latin typeface="Calibri"/>
                <a:ea typeface="Calibri"/>
                <a:cs typeface="Calibri"/>
              </a:rPr>
              <a:t>Two</a:t>
            </a:r>
            <a:r>
              <a:rPr lang="en-US" sz="1800" i="1">
                <a:effectLst/>
                <a:latin typeface="Calibri"/>
                <a:ea typeface="Calibri"/>
                <a:cs typeface="Calibri"/>
              </a:rPr>
              <a:t> feet, two feet. </a:t>
            </a:r>
            <a:endParaRPr lang="en-US" sz="1800">
              <a:effectLst/>
              <a:latin typeface="Calibri"/>
              <a:ea typeface="Calibri"/>
              <a:cs typeface="Calibri"/>
            </a:endParaRPr>
          </a:p>
          <a:p>
            <a:pPr marL="457200" marR="0" lvl="1"/>
            <a:r>
              <a:rPr lang="en-US" sz="1800" i="1">
                <a:effectLst/>
                <a:latin typeface="Calibri"/>
                <a:ea typeface="Calibri"/>
                <a:cs typeface="Calibri"/>
              </a:rPr>
              <a:t>Can you kick with two feet </a:t>
            </a:r>
            <a:endParaRPr lang="en-US" sz="1800">
              <a:effectLst/>
              <a:latin typeface="Calibri"/>
              <a:ea typeface="Calibri"/>
              <a:cs typeface="Calibri"/>
            </a:endParaRPr>
          </a:p>
          <a:p>
            <a:pPr marL="457200" marR="0" lvl="1"/>
            <a:r>
              <a:rPr lang="en-US" sz="1800" i="1">
                <a:latin typeface="Calibri"/>
                <a:ea typeface="Calibri"/>
                <a:cs typeface="Calibri"/>
              </a:rPr>
              <a:t>Kick</a:t>
            </a:r>
            <a:r>
              <a:rPr lang="en-US" sz="1800" i="1">
                <a:effectLst/>
                <a:latin typeface="Calibri"/>
                <a:ea typeface="Calibri"/>
                <a:cs typeface="Calibri"/>
              </a:rPr>
              <a:t> </a:t>
            </a:r>
            <a:r>
              <a:rPr lang="en-US" sz="1800" i="1" err="1">
                <a:effectLst/>
                <a:latin typeface="Calibri"/>
                <a:ea typeface="Calibri"/>
                <a:cs typeface="Calibri"/>
              </a:rPr>
              <a:t>kick</a:t>
            </a:r>
            <a:r>
              <a:rPr lang="en-US" sz="1800" i="1">
                <a:effectLst/>
                <a:latin typeface="Calibri"/>
                <a:ea typeface="Calibri"/>
                <a:cs typeface="Calibri"/>
              </a:rPr>
              <a:t> </a:t>
            </a:r>
            <a:r>
              <a:rPr lang="en-US" sz="1800" i="1" err="1">
                <a:effectLst/>
                <a:latin typeface="Calibri"/>
                <a:ea typeface="Calibri"/>
                <a:cs typeface="Calibri"/>
              </a:rPr>
              <a:t>kick</a:t>
            </a:r>
            <a:r>
              <a:rPr lang="en-US" sz="1800" i="1">
                <a:effectLst/>
                <a:latin typeface="Calibri"/>
                <a:ea typeface="Calibri"/>
                <a:cs typeface="Calibri"/>
              </a:rPr>
              <a:t> </a:t>
            </a:r>
            <a:r>
              <a:rPr lang="en-US" sz="1800" i="1" err="1">
                <a:effectLst/>
                <a:latin typeface="Calibri"/>
                <a:ea typeface="Calibri"/>
                <a:cs typeface="Calibri"/>
              </a:rPr>
              <a:t>kick</a:t>
            </a:r>
            <a:r>
              <a:rPr lang="en-US" sz="1800" i="1">
                <a:effectLst/>
                <a:latin typeface="Calibri"/>
                <a:ea typeface="Calibri"/>
                <a:cs typeface="Calibri"/>
              </a:rPr>
              <a:t> </a:t>
            </a:r>
            <a:r>
              <a:rPr lang="en-US" sz="1800" i="1" err="1">
                <a:effectLst/>
                <a:latin typeface="Calibri"/>
                <a:ea typeface="Calibri"/>
                <a:cs typeface="Calibri"/>
              </a:rPr>
              <a:t>kick</a:t>
            </a:r>
            <a:r>
              <a:rPr lang="en-US" sz="1800" i="1">
                <a:effectLst/>
                <a:latin typeface="Calibri"/>
                <a:ea typeface="Calibri"/>
                <a:cs typeface="Calibri"/>
              </a:rPr>
              <a:t>!</a:t>
            </a:r>
            <a:endParaRPr lang="en-US" sz="1800">
              <a:effectLst/>
              <a:latin typeface="Calibri"/>
              <a:ea typeface="Calibri"/>
              <a:cs typeface="Calibri"/>
            </a:endParaRPr>
          </a:p>
          <a:p>
            <a:pPr marL="0" marR="0"/>
            <a:r>
              <a:rPr lang="en-US" sz="1800" i="1">
                <a:effectLst/>
                <a:latin typeface="Calibri"/>
                <a:ea typeface="Calibri"/>
                <a:cs typeface="Calibri"/>
              </a:rPr>
              <a:t> </a:t>
            </a:r>
            <a:endParaRPr lang="en-US" sz="1800">
              <a:effectLst/>
              <a:latin typeface="Calibri"/>
              <a:ea typeface="Calibri"/>
              <a:cs typeface="Calibri"/>
            </a:endParaRPr>
          </a:p>
          <a:p>
            <a:pPr>
              <a:lnSpc>
                <a:spcPct val="107000"/>
              </a:lnSpc>
              <a:spcAft>
                <a:spcPts val="800"/>
              </a:spcAft>
            </a:pPr>
            <a:r>
              <a:rPr lang="en-US">
                <a:solidFill>
                  <a:srgbClr val="000000"/>
                </a:solidFill>
                <a:effectLst/>
              </a:rPr>
              <a:t>Remember that you can always change the </a:t>
            </a:r>
            <a:r>
              <a:rPr lang="en-US">
                <a:solidFill>
                  <a:srgbClr val="000000"/>
                </a:solidFill>
              </a:rPr>
              <a:t>lyrics in </a:t>
            </a:r>
            <a:r>
              <a:rPr lang="en-US">
                <a:solidFill>
                  <a:srgbClr val="000000"/>
                </a:solidFill>
                <a:effectLst/>
              </a:rPr>
              <a:t>songs</a:t>
            </a:r>
            <a:r>
              <a:rPr lang="en-US">
                <a:solidFill>
                  <a:srgbClr val="000000"/>
                </a:solidFill>
              </a:rPr>
              <a:t>. Change the name of the action </a:t>
            </a:r>
            <a:r>
              <a:rPr lang="en-US">
                <a:solidFill>
                  <a:srgbClr val="000000"/>
                </a:solidFill>
                <a:effectLst/>
              </a:rPr>
              <a:t>to do what you want to do. Sway, stretch, wiggle – whatever you enjoy doing</a:t>
            </a:r>
            <a:r>
              <a:rPr lang="en-US">
                <a:solidFill>
                  <a:srgbClr val="000000"/>
                </a:solidFill>
              </a:rPr>
              <a:t>!”</a:t>
            </a:r>
            <a:endParaRPr lang="en-US"/>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a:solidFill>
                  <a:srgbClr val="000000"/>
                </a:solidFill>
              </a:rPr>
              <a:t>Sing songs in whatever way you want and feel free to use different words.</a:t>
            </a:r>
            <a:r>
              <a:rPr lang="en-US" sz="1800">
                <a:solidFill>
                  <a:srgbClr val="000000"/>
                </a:solidFill>
                <a:latin typeface="Calibri"/>
                <a:ea typeface="Calibri"/>
                <a:cs typeface="Calibri"/>
              </a:rPr>
              <a:t> </a:t>
            </a:r>
            <a:r>
              <a:rPr lang="en-US" sz="1800">
                <a:solidFill>
                  <a:srgbClr val="000000"/>
                </a:solidFill>
                <a:effectLst/>
                <a:latin typeface="Calibri"/>
                <a:ea typeface="Calibri"/>
                <a:cs typeface="Calibri"/>
              </a:rPr>
              <a:t>If you learn one song, you've got song material for every day of the year. Anything can be a song!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Here's another fun "body parts" song, called "Wake Up Feet". You can sing this endlessly, swapping in different body parts like hands, nose, ears, elbows, even belly! You can sing a wake-up song like this to help create structure in your baby's day. </a:t>
            </a:r>
            <a:endParaRPr lang="en-US" sz="1800">
              <a:effectLst/>
              <a:latin typeface="Calibri"/>
              <a:ea typeface="Calibri"/>
              <a:cs typeface="Calibri"/>
            </a:endParaRPr>
          </a:p>
          <a:p>
            <a:pPr marL="0" marR="0"/>
            <a:endParaRPr lang="en-US" sz="1800" i="1" u="sng">
              <a:effectLst/>
              <a:latin typeface="Calibri" panose="020F0502020204030204" pitchFamily="34" charset="0"/>
              <a:ea typeface="Calibri" panose="020F0502020204030204" pitchFamily="34" charset="0"/>
              <a:cs typeface="Times New Roman" panose="02020603050405020304" pitchFamily="18" charset="0"/>
            </a:endParaRPr>
          </a:p>
          <a:p>
            <a:pPr marL="457200" marR="0" lvl="1"/>
            <a:r>
              <a:rPr lang="en-US" sz="1800" i="1" u="sng">
                <a:effectLst/>
                <a:latin typeface="Calibri"/>
                <a:ea typeface="Calibri"/>
                <a:cs typeface="Calibri"/>
              </a:rPr>
              <a:t>Wake Up Feet </a:t>
            </a:r>
            <a:endParaRPr lang="en-US" sz="1800">
              <a:effectLst/>
              <a:latin typeface="Calibri"/>
              <a:ea typeface="Calibri"/>
              <a:cs typeface="Calibri"/>
            </a:endParaRPr>
          </a:p>
          <a:p>
            <a:pPr marL="457200" marR="0" lvl="1"/>
            <a:r>
              <a:rPr lang="en-US" sz="1800" i="1">
                <a:effectLst/>
                <a:latin typeface="Calibri"/>
                <a:ea typeface="Calibri"/>
                <a:cs typeface="Calibri"/>
              </a:rPr>
              <a:t>Wake up feet, wake up feet,   </a:t>
            </a:r>
            <a:endParaRPr lang="en-US" sz="1800">
              <a:effectLst/>
              <a:latin typeface="Calibri"/>
              <a:ea typeface="Calibri"/>
              <a:cs typeface="Calibri"/>
            </a:endParaRPr>
          </a:p>
          <a:p>
            <a:pPr marL="457200" marR="0" lvl="1"/>
            <a:r>
              <a:rPr lang="en-US" sz="1800" i="1">
                <a:effectLst/>
                <a:latin typeface="Calibri"/>
                <a:ea typeface="Calibri"/>
                <a:cs typeface="Calibri"/>
              </a:rPr>
              <a:t>Wake up feet and  </a:t>
            </a:r>
            <a:endParaRPr lang="en-US" sz="1800">
              <a:effectLst/>
              <a:latin typeface="Calibri"/>
              <a:ea typeface="Calibri"/>
              <a:cs typeface="Calibri"/>
            </a:endParaRPr>
          </a:p>
          <a:p>
            <a:pPr marL="457200" marR="0" lvl="1"/>
            <a:r>
              <a:rPr lang="en-US" sz="1800" i="1">
                <a:effectLst/>
                <a:latin typeface="Calibri"/>
                <a:ea typeface="Calibri"/>
                <a:cs typeface="Calibri"/>
              </a:rPr>
              <a:t>Wiggle </a:t>
            </a:r>
            <a:r>
              <a:rPr lang="en-US" sz="1800" i="1" err="1">
                <a:effectLst/>
                <a:latin typeface="Calibri"/>
                <a:ea typeface="Calibri"/>
                <a:cs typeface="Calibri"/>
              </a:rPr>
              <a:t>wiggle</a:t>
            </a:r>
            <a:r>
              <a:rPr lang="en-US" sz="1800" i="1">
                <a:effectLst/>
                <a:latin typeface="Calibri"/>
                <a:ea typeface="Calibri"/>
                <a:cs typeface="Calibri"/>
              </a:rPr>
              <a:t> </a:t>
            </a:r>
            <a:r>
              <a:rPr lang="en-US" sz="1800" i="1" err="1">
                <a:effectLst/>
                <a:latin typeface="Calibri"/>
                <a:ea typeface="Calibri"/>
                <a:cs typeface="Calibri"/>
              </a:rPr>
              <a:t>wiggle</a:t>
            </a:r>
            <a:r>
              <a:rPr lang="en-US" sz="1800" i="1">
                <a:effectLst/>
                <a:latin typeface="Calibri"/>
                <a:ea typeface="Calibri"/>
                <a:cs typeface="Calibri"/>
              </a:rPr>
              <a:t>,  </a:t>
            </a:r>
            <a:endParaRPr lang="en-US" sz="1800">
              <a:effectLst/>
              <a:latin typeface="Calibri"/>
              <a:ea typeface="Calibri"/>
              <a:cs typeface="Calibri"/>
            </a:endParaRPr>
          </a:p>
          <a:p>
            <a:pPr marL="457200" marR="0" lvl="1"/>
            <a:r>
              <a:rPr lang="en-US" sz="1800" i="1">
                <a:effectLst/>
                <a:latin typeface="Calibri"/>
                <a:ea typeface="Calibri"/>
                <a:cs typeface="Calibri"/>
              </a:rPr>
              <a:t>Wake up feet, wake up feet,   </a:t>
            </a:r>
            <a:endParaRPr lang="en-US" sz="1800">
              <a:effectLst/>
              <a:latin typeface="Calibri"/>
              <a:ea typeface="Calibri"/>
              <a:cs typeface="Calibri"/>
            </a:endParaRPr>
          </a:p>
          <a:p>
            <a:pPr marL="457200" marR="0" lvl="1"/>
            <a:r>
              <a:rPr lang="en-US" sz="1800" i="1">
                <a:effectLst/>
                <a:latin typeface="Calibri"/>
                <a:ea typeface="Calibri"/>
                <a:cs typeface="Calibri"/>
              </a:rPr>
              <a:t>Wake up and wiggle in the morning.</a:t>
            </a:r>
            <a:endParaRPr lang="en-US" sz="1800">
              <a:effectLst/>
              <a:latin typeface="Calibri"/>
              <a:ea typeface="Calibri"/>
              <a:cs typeface="Calibri"/>
            </a:endParaRPr>
          </a:p>
          <a:p>
            <a:pPr marL="0" marR="0"/>
            <a:r>
              <a:rPr lang="en-US" sz="1800" i="1">
                <a:effectLst/>
                <a:latin typeface="Calibri"/>
                <a:ea typeface="Calibri"/>
                <a:cs typeface="Calibri"/>
              </a:rPr>
              <a:t> </a:t>
            </a:r>
            <a:endParaRPr lang="en-US" sz="1800">
              <a:effectLst/>
              <a:latin typeface="Calibri"/>
              <a:ea typeface="Calibri"/>
              <a:cs typeface="Calibri"/>
            </a:endParaRPr>
          </a:p>
          <a:p>
            <a:pPr marL="0" marR="0">
              <a:lnSpc>
                <a:spcPct val="107000"/>
              </a:lnSpc>
              <a:spcAft>
                <a:spcPts val="800"/>
              </a:spcAft>
            </a:pPr>
            <a:r>
              <a:rPr lang="en-US" sz="1800">
                <a:solidFill>
                  <a:srgbClr val="000000"/>
                </a:solidFill>
                <a:effectLst/>
                <a:latin typeface="Calibri"/>
                <a:ea typeface="Calibri"/>
                <a:cs typeface="Calibri"/>
              </a:rPr>
              <a:t>Here's a TIP: Learning about and identifying their own body parts is very important for baby in many ways: </a:t>
            </a:r>
            <a:endParaRPr lang="en-US" sz="1800">
              <a:effectLst/>
              <a:latin typeface="Calibri"/>
              <a:ea typeface="Calibri"/>
              <a:cs typeface="Calibri"/>
            </a:endParaRPr>
          </a:p>
          <a:p>
            <a:pPr marL="457200" marR="0" lvl="1" indent="-182880">
              <a:lnSpc>
                <a:spcPct val="50000"/>
              </a:lnSpc>
              <a:spcBef>
                <a:spcPts val="0"/>
              </a:spcBef>
              <a:buFont typeface="Symbol" panose="05050102010706020507" pitchFamily="18" charset="2"/>
              <a:buChar char=""/>
            </a:pPr>
            <a:r>
              <a:rPr lang="en-US" sz="1800">
                <a:solidFill>
                  <a:srgbClr val="000000"/>
                </a:solidFill>
                <a:effectLst/>
                <a:latin typeface="Calibri"/>
                <a:ea typeface="Calibri"/>
                <a:cs typeface="Calibri"/>
              </a:rPr>
              <a:t>It boosts </a:t>
            </a:r>
            <a:r>
              <a:rPr lang="en-US" sz="1800" u="sng">
                <a:solidFill>
                  <a:srgbClr val="000000"/>
                </a:solidFill>
                <a:effectLst/>
                <a:latin typeface="Calibri"/>
                <a:ea typeface="Calibri"/>
                <a:cs typeface="Calibri"/>
              </a:rPr>
              <a:t>Vocabulary Development</a:t>
            </a:r>
            <a:r>
              <a:rPr lang="en-US" sz="1800">
                <a:solidFill>
                  <a:srgbClr val="000000"/>
                </a:solidFill>
                <a:effectLst/>
                <a:latin typeface="Calibri"/>
                <a:ea typeface="Calibri"/>
                <a:cs typeface="Calibri"/>
              </a:rPr>
              <a:t>-- which can improve their ability to communicate with others and express their needs and intentions.  </a:t>
            </a:r>
            <a:endParaRPr lang="en-US" sz="1800">
              <a:effectLst/>
              <a:latin typeface="Calibri"/>
              <a:ea typeface="Calibri"/>
              <a:cs typeface="Calibri"/>
            </a:endParaRPr>
          </a:p>
          <a:p>
            <a:pPr lvl="1" indent="-182880">
              <a:lnSpc>
                <a:spcPct val="50000"/>
              </a:lnSpc>
              <a:buFont typeface="Symbol" panose="05050102010706020507" pitchFamily="18" charset="2"/>
              <a:buChar char=""/>
            </a:pPr>
            <a:r>
              <a:rPr lang="en-US" sz="1800">
                <a:solidFill>
                  <a:srgbClr val="000000"/>
                </a:solidFill>
                <a:effectLst/>
                <a:latin typeface="Calibri"/>
                <a:ea typeface="Calibri"/>
                <a:cs typeface="Calibri"/>
              </a:rPr>
              <a:t>It increases their </a:t>
            </a:r>
            <a:r>
              <a:rPr lang="en-US" sz="1800" u="sng">
                <a:solidFill>
                  <a:srgbClr val="000000"/>
                </a:solidFill>
                <a:effectLst/>
                <a:latin typeface="Calibri"/>
                <a:ea typeface="Calibri"/>
                <a:cs typeface="Calibri"/>
              </a:rPr>
              <a:t>Body Awareness</a:t>
            </a:r>
            <a:r>
              <a:rPr lang="en-US" sz="1800">
                <a:solidFill>
                  <a:srgbClr val="000000"/>
                </a:solidFill>
                <a:effectLst/>
                <a:latin typeface="Calibri"/>
                <a:ea typeface="Calibri"/>
                <a:cs typeface="Calibri"/>
              </a:rPr>
              <a:t>-- the ability to recognize where</a:t>
            </a:r>
            <a:r>
              <a:rPr lang="en-US" sz="1800">
                <a:solidFill>
                  <a:srgbClr val="000000"/>
                </a:solidFill>
                <a:latin typeface="Calibri"/>
                <a:ea typeface="Calibri"/>
                <a:cs typeface="Calibri"/>
              </a:rPr>
              <a:t> their</a:t>
            </a:r>
            <a:r>
              <a:rPr lang="en-US" sz="1800">
                <a:solidFill>
                  <a:srgbClr val="000000"/>
                </a:solidFill>
                <a:effectLst/>
                <a:latin typeface="Calibri"/>
                <a:ea typeface="Calibri"/>
                <a:cs typeface="Calibri"/>
              </a:rPr>
              <a:t> body is in space. This not only helps children understand how to relate to others and to objects, but can also help them avoid falling, bumping into things, and balance challenges.  </a:t>
            </a:r>
            <a:endParaRPr lang="en-US" sz="1800">
              <a:effectLst/>
              <a:latin typeface="Calibri"/>
              <a:ea typeface="Calibri"/>
              <a:cs typeface="Calibri"/>
            </a:endParaRPr>
          </a:p>
          <a:p>
            <a:pPr marL="457200" marR="0" lvl="1" indent="-182880">
              <a:lnSpc>
                <a:spcPct val="50000"/>
              </a:lnSpc>
              <a:spcBef>
                <a:spcPts val="0"/>
              </a:spcBef>
              <a:spcAft>
                <a:spcPts val="800"/>
              </a:spcAft>
              <a:buFont typeface="Symbol" panose="05050102010706020507" pitchFamily="18" charset="2"/>
              <a:buChar char=""/>
            </a:pPr>
            <a:r>
              <a:rPr lang="en-US" sz="1800">
                <a:solidFill>
                  <a:srgbClr val="000000"/>
                </a:solidFill>
                <a:effectLst/>
                <a:latin typeface="Calibri"/>
                <a:ea typeface="Calibri"/>
                <a:cs typeface="Calibri"/>
              </a:rPr>
              <a:t>Finally, it improves </a:t>
            </a:r>
            <a:r>
              <a:rPr lang="en-US" sz="1800" u="sng">
                <a:solidFill>
                  <a:srgbClr val="000000"/>
                </a:solidFill>
                <a:effectLst/>
                <a:latin typeface="Calibri"/>
                <a:ea typeface="Calibri"/>
                <a:cs typeface="Calibri"/>
              </a:rPr>
              <a:t>Self-Esteem</a:t>
            </a:r>
            <a:r>
              <a:rPr lang="en-US" sz="1800">
                <a:solidFill>
                  <a:srgbClr val="000000"/>
                </a:solidFill>
                <a:effectLst/>
                <a:latin typeface="Calibri"/>
                <a:ea typeface="Calibri"/>
                <a:cs typeface="Calibri"/>
              </a:rPr>
              <a:t>-- Learning body parts can help children develop a healthy appreciation for their bodies and a positive self-image.</a:t>
            </a:r>
            <a:endParaRPr lang="en-US" sz="18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11</a:t>
            </a:fld>
            <a:endParaRPr lang="en-US"/>
          </a:p>
        </p:txBody>
      </p:sp>
    </p:spTree>
    <p:extLst>
      <p:ext uri="{BB962C8B-B14F-4D97-AF65-F5344CB8AC3E}">
        <p14:creationId xmlns:p14="http://schemas.microsoft.com/office/powerpoint/2010/main" val="4058452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solidFill>
                  <a:srgbClr val="000000"/>
                </a:solidFill>
                <a:effectLst/>
                <a:latin typeface="Calibri"/>
                <a:ea typeface="Calibri"/>
                <a:cs typeface="Calibri"/>
              </a:rPr>
              <a:t>Any song is good! You can always change the words to fit just about anything. Have fun and be playful. Talk and sing about the things you see and do. </a:t>
            </a:r>
            <a:r>
              <a:rPr lang="en-US" sz="1800">
                <a:solidFill>
                  <a:srgbClr val="000000"/>
                </a:solidFill>
                <a:latin typeface="Calibri"/>
                <a:ea typeface="Calibri"/>
                <a:cs typeface="Calibri"/>
              </a:rPr>
              <a:t>Just remember to use positive, uplifting songs, without negative feelings or histories. Just because you change the words, doesn't erase the</a:t>
            </a:r>
            <a:r>
              <a:rPr lang="en-US" sz="1800" dirty="0">
                <a:solidFill>
                  <a:srgbClr val="000000"/>
                </a:solidFill>
              </a:rPr>
              <a:t> negative feels a tune may hold.</a:t>
            </a:r>
            <a:endParaRPr lang="en-US" dirty="0">
              <a:solidFill>
                <a:srgbClr val="263238"/>
              </a:solidFill>
              <a:effectLst/>
              <a:latin typeface="Calibri"/>
              <a:ea typeface="Calibri"/>
              <a:cs typeface="Calibri"/>
            </a:endParaRPr>
          </a:p>
          <a:p>
            <a:pPr marL="0" marR="0">
              <a:lnSpc>
                <a:spcPct val="107000"/>
              </a:lnSpc>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1800">
                <a:latin typeface="Calibri"/>
                <a:ea typeface="Calibri"/>
                <a:cs typeface="Calibri"/>
              </a:rPr>
              <a:t>[STAFF NOTE: </a:t>
            </a:r>
            <a:r>
              <a:rPr lang="en-US"/>
              <a:t>We do not want to include rhymes and songs that are connected to a negative past. Even using the music or melody of a song with racist or oppressive history should be avoided as the negative energy still exists in the songs. Just changing the words, doesn't remove the history behind the tune.]</a:t>
            </a:r>
            <a:endParaRPr lang="en-US" sz="18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a:solidFill>
                  <a:srgbClr val="000000"/>
                </a:solidFill>
                <a:latin typeface="Calibri"/>
                <a:ea typeface="Calibri"/>
                <a:cs typeface="Calibri"/>
              </a:rPr>
              <a:t>A</a:t>
            </a:r>
            <a:r>
              <a:rPr lang="en-US">
                <a:solidFill>
                  <a:srgbClr val="000000"/>
                </a:solidFill>
              </a:rPr>
              <a:t> song that many people know is “The Wheels on the Bus.” This is a perfect example of a song that can be changed easily.</a:t>
            </a:r>
            <a:r>
              <a:rPr lang="en-US">
                <a:solidFill>
                  <a:srgbClr val="000000"/>
                </a:solidFill>
                <a:latin typeface="Calibri"/>
                <a:ea typeface="Calibri"/>
                <a:cs typeface="Calibri"/>
              </a:rPr>
              <a:t> </a:t>
            </a:r>
            <a:r>
              <a:rPr lang="en-US" sz="1800">
                <a:solidFill>
                  <a:srgbClr val="000000"/>
                </a:solidFill>
                <a:effectLst/>
                <a:latin typeface="Calibri"/>
                <a:ea typeface="Calibri"/>
                <a:cs typeface="Calibri"/>
              </a:rPr>
              <a:t>Since we are at the library, we can sing the last line as “On our way to the library”. Let’s sing it, and you can join in whenever you’re ready!  </a:t>
            </a:r>
            <a:endParaRPr lang="en-US" sz="1800">
              <a:effectLst/>
              <a:latin typeface="Calibri"/>
              <a:ea typeface="Calibri"/>
              <a:cs typeface="Calibri"/>
            </a:endParaRPr>
          </a:p>
          <a:p>
            <a:pPr marL="0" marR="0"/>
            <a:endParaRPr lang="en-US" sz="1800" i="1" u="sng">
              <a:effectLst/>
              <a:latin typeface="Calibri" panose="020F0502020204030204" pitchFamily="34" charset="0"/>
              <a:ea typeface="Calibri" panose="020F0502020204030204" pitchFamily="34" charset="0"/>
              <a:cs typeface="Times New Roman" panose="02020603050405020304" pitchFamily="18" charset="0"/>
            </a:endParaRPr>
          </a:p>
          <a:p>
            <a:pPr marL="457200" marR="0" lvl="1"/>
            <a:r>
              <a:rPr lang="en-US" sz="1800" i="1" u="sng">
                <a:effectLst/>
                <a:latin typeface="Calibri"/>
                <a:ea typeface="Calibri"/>
                <a:cs typeface="Calibri"/>
              </a:rPr>
              <a:t>The Wheels on the Bus </a:t>
            </a:r>
            <a:endParaRPr lang="en-US" sz="1800">
              <a:effectLst/>
              <a:latin typeface="Calibri"/>
              <a:ea typeface="Calibri"/>
              <a:cs typeface="Calibri"/>
            </a:endParaRPr>
          </a:p>
          <a:p>
            <a:pPr marL="457200" marR="0" lvl="1"/>
            <a:r>
              <a:rPr lang="en-US" sz="1800" i="1">
                <a:effectLst/>
                <a:latin typeface="Calibri"/>
                <a:ea typeface="Calibri"/>
                <a:cs typeface="Calibri"/>
              </a:rPr>
              <a:t>The Wheels on the bus go round and round  </a:t>
            </a:r>
            <a:endParaRPr lang="en-US" sz="1800">
              <a:effectLst/>
              <a:latin typeface="Calibri"/>
              <a:ea typeface="Calibri"/>
              <a:cs typeface="Calibri"/>
            </a:endParaRPr>
          </a:p>
          <a:p>
            <a:pPr marL="457200" marR="0" lvl="1"/>
            <a:r>
              <a:rPr lang="en-US" sz="1800" i="1">
                <a:effectLst/>
                <a:latin typeface="Calibri"/>
                <a:ea typeface="Calibri"/>
                <a:cs typeface="Calibri"/>
              </a:rPr>
              <a:t>Round and round, round and round.  </a:t>
            </a:r>
            <a:endParaRPr lang="en-US" sz="1800">
              <a:effectLst/>
              <a:latin typeface="Calibri"/>
              <a:ea typeface="Calibri"/>
              <a:cs typeface="Calibri"/>
            </a:endParaRPr>
          </a:p>
          <a:p>
            <a:pPr marL="457200" marR="0" lvl="1"/>
            <a:r>
              <a:rPr lang="en-US" sz="1800" i="1">
                <a:effectLst/>
                <a:latin typeface="Calibri"/>
                <a:ea typeface="Calibri"/>
                <a:cs typeface="Calibri"/>
              </a:rPr>
              <a:t>The wheels on the bus go round and round  </a:t>
            </a:r>
            <a:endParaRPr lang="en-US" sz="1800">
              <a:effectLst/>
              <a:latin typeface="Calibri"/>
              <a:ea typeface="Calibri"/>
              <a:cs typeface="Calibri"/>
            </a:endParaRPr>
          </a:p>
          <a:p>
            <a:pPr marL="457200" marR="0" lvl="1"/>
            <a:r>
              <a:rPr lang="en-US" sz="1800" i="1">
                <a:effectLst/>
                <a:latin typeface="Calibri"/>
                <a:ea typeface="Calibri"/>
                <a:cs typeface="Calibri"/>
              </a:rPr>
              <a:t>On our way to the library.  </a:t>
            </a:r>
            <a:br>
              <a:rPr lang="en-US" sz="1800">
                <a:effectLst/>
                <a:latin typeface="Calibri" panose="020F0502020204030204" pitchFamily="34" charset="0"/>
                <a:ea typeface="Calibri" panose="020F0502020204030204" pitchFamily="34" charset="0"/>
                <a:cs typeface="Calibri"/>
              </a:rPr>
            </a:b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solidFill>
                  <a:srgbClr val="000000"/>
                </a:solidFill>
                <a:latin typeface="Calibri"/>
                <a:ea typeface="Calibri"/>
                <a:cs typeface="Calibri"/>
              </a:rPr>
              <a:t>Thank you all for singing along.  </a:t>
            </a:r>
            <a:endParaRPr lang="en-US" sz="1800">
              <a:solidFill>
                <a:srgbClr val="000000"/>
              </a:solidFill>
              <a:effectLst/>
              <a:latin typeface="Calibri"/>
              <a:ea typeface="Calibri"/>
              <a:cs typeface="Calibri"/>
            </a:endParaRPr>
          </a:p>
          <a:p>
            <a:pPr marL="0" marR="0">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a:solidFill>
                  <a:srgbClr val="000000"/>
                </a:solidFill>
                <a:effectLst/>
                <a:latin typeface="Calibri"/>
                <a:ea typeface="Calibri"/>
                <a:cs typeface="Calibri"/>
              </a:rPr>
              <a:t>You might notice that baby loves animals and so you can change the lyrics of "Wheels on the Bus" to make it an animal song. If you see a cat, you can sing:  </a:t>
            </a:r>
            <a:endParaRPr lang="en-US" sz="1800">
              <a:effectLst/>
              <a:latin typeface="Calibri"/>
              <a:ea typeface="Calibri"/>
              <a:cs typeface="Calibri"/>
            </a:endParaRPr>
          </a:p>
          <a:p>
            <a:pPr marL="0" marR="0"/>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pPr marL="457200" marR="0" lvl="1"/>
            <a:r>
              <a:rPr lang="en-US" sz="1800" i="1">
                <a:effectLst/>
                <a:latin typeface="Calibri"/>
                <a:ea typeface="Calibri"/>
                <a:cs typeface="Calibri"/>
              </a:rPr>
              <a:t>The cat that I see goes “meow, meow, meow”  </a:t>
            </a:r>
            <a:endParaRPr lang="en-US" sz="1800">
              <a:effectLst/>
              <a:latin typeface="Calibri"/>
              <a:ea typeface="Calibri"/>
              <a:cs typeface="Calibri"/>
            </a:endParaRPr>
          </a:p>
          <a:p>
            <a:pPr marL="457200" marR="0" lvl="1"/>
            <a:r>
              <a:rPr lang="en-US" sz="1800" i="1">
                <a:effectLst/>
                <a:latin typeface="Calibri"/>
                <a:ea typeface="Calibri"/>
                <a:cs typeface="Calibri"/>
              </a:rPr>
              <a:t>“Meow, meow, meow. Meow, meow, meow”  </a:t>
            </a:r>
            <a:endParaRPr lang="en-US" sz="1800">
              <a:effectLst/>
              <a:latin typeface="Calibri"/>
              <a:ea typeface="Calibri"/>
              <a:cs typeface="Calibri"/>
            </a:endParaRPr>
          </a:p>
          <a:p>
            <a:pPr marL="457200" marR="0" lvl="1"/>
            <a:r>
              <a:rPr lang="en-US" sz="1800" i="1">
                <a:effectLst/>
                <a:latin typeface="Calibri"/>
                <a:ea typeface="Calibri"/>
                <a:cs typeface="Calibri"/>
              </a:rPr>
              <a:t>The cat that I see goes “Meow, meow, meow”  </a:t>
            </a:r>
            <a:endParaRPr lang="en-US" sz="1800">
              <a:effectLst/>
              <a:latin typeface="Calibri"/>
              <a:ea typeface="Calibri"/>
              <a:cs typeface="Calibri"/>
            </a:endParaRPr>
          </a:p>
          <a:p>
            <a:pPr marL="457200" marR="0" lvl="1"/>
            <a:r>
              <a:rPr lang="en-US" sz="1800" i="1">
                <a:effectLst/>
                <a:latin typeface="Calibri"/>
                <a:ea typeface="Calibri"/>
                <a:cs typeface="Calibri"/>
              </a:rPr>
              <a:t>All day long!  </a:t>
            </a:r>
            <a:br>
              <a:rPr lang="en-US" sz="1800">
                <a:effectLst/>
                <a:latin typeface="Calibri" panose="020F0502020204030204" pitchFamily="34" charset="0"/>
                <a:ea typeface="Calibri" panose="020F0502020204030204" pitchFamily="34" charset="0"/>
                <a:cs typeface="Calibri"/>
              </a:rPr>
            </a:b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800">
                <a:solidFill>
                  <a:srgbClr val="000000"/>
                </a:solidFill>
                <a:effectLst/>
                <a:latin typeface="Calibri"/>
                <a:ea typeface="Calibri"/>
                <a:cs typeface="Calibri"/>
              </a:rPr>
              <a:t>If you see a puppy you can sing...:  </a:t>
            </a:r>
          </a:p>
          <a:p>
            <a:pPr marL="0" marR="0">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a:r>
              <a:rPr lang="en-US" sz="1800" i="1">
                <a:effectLst/>
                <a:latin typeface="Calibri"/>
                <a:ea typeface="Calibri"/>
                <a:cs typeface="Calibri"/>
              </a:rPr>
              <a:t>The puppy that I see goes “</a:t>
            </a:r>
            <a:r>
              <a:rPr lang="en-US" sz="1800" i="1" err="1">
                <a:effectLst/>
                <a:latin typeface="Calibri"/>
                <a:ea typeface="Calibri"/>
                <a:cs typeface="Calibri"/>
              </a:rPr>
              <a:t>Woof,woof,woof</a:t>
            </a:r>
            <a:r>
              <a:rPr lang="en-US" sz="1800" i="1">
                <a:effectLst/>
                <a:latin typeface="Calibri"/>
                <a:ea typeface="Calibri"/>
                <a:cs typeface="Calibri"/>
              </a:rPr>
              <a:t>”  </a:t>
            </a:r>
            <a:endParaRPr lang="en-US" sz="1800">
              <a:effectLst/>
              <a:latin typeface="Calibri"/>
              <a:ea typeface="Calibri"/>
              <a:cs typeface="Calibri"/>
            </a:endParaRPr>
          </a:p>
          <a:p>
            <a:pPr marL="457200" marR="0" lvl="1"/>
            <a:r>
              <a:rPr lang="en-US" sz="1800" i="1">
                <a:effectLst/>
                <a:latin typeface="Calibri"/>
                <a:ea typeface="Calibri"/>
                <a:cs typeface="Calibri"/>
              </a:rPr>
              <a:t>“Woof, woof, woof. Woof, woof, woof”  </a:t>
            </a:r>
            <a:endParaRPr lang="en-US" sz="1800">
              <a:effectLst/>
              <a:latin typeface="Calibri"/>
              <a:ea typeface="Calibri"/>
              <a:cs typeface="Calibri"/>
            </a:endParaRPr>
          </a:p>
          <a:p>
            <a:pPr marL="457200" marR="0" lvl="1"/>
            <a:r>
              <a:rPr lang="en-US" sz="1800" i="1">
                <a:effectLst/>
                <a:latin typeface="Calibri"/>
                <a:ea typeface="Calibri"/>
                <a:cs typeface="Calibri"/>
              </a:rPr>
              <a:t>The puppy that I see goes “Woof ,</a:t>
            </a:r>
            <a:r>
              <a:rPr lang="en-US" sz="1800" i="1" err="1">
                <a:effectLst/>
                <a:latin typeface="Calibri"/>
                <a:ea typeface="Calibri"/>
                <a:cs typeface="Calibri"/>
              </a:rPr>
              <a:t>woof,woof</a:t>
            </a:r>
            <a:r>
              <a:rPr lang="en-US" sz="1800" i="1">
                <a:effectLst/>
                <a:latin typeface="Calibri"/>
                <a:ea typeface="Calibri"/>
                <a:cs typeface="Calibri"/>
              </a:rPr>
              <a:t>”  </a:t>
            </a:r>
            <a:endParaRPr lang="en-US" sz="1800">
              <a:effectLst/>
              <a:latin typeface="Calibri"/>
              <a:ea typeface="Calibri"/>
              <a:cs typeface="Calibri"/>
            </a:endParaRPr>
          </a:p>
          <a:p>
            <a:pPr marL="457200" marR="0" lvl="1"/>
            <a:r>
              <a:rPr lang="en-US" sz="1800" i="1">
                <a:effectLst/>
                <a:latin typeface="Calibri"/>
                <a:ea typeface="Calibri"/>
                <a:cs typeface="Calibri"/>
              </a:rPr>
              <a:t>All day long! </a:t>
            </a:r>
            <a:br>
              <a:rPr lang="en-US" sz="1800">
                <a:effectLst/>
                <a:latin typeface="Calibri" panose="020F0502020204030204" pitchFamily="34" charset="0"/>
                <a:ea typeface="Calibri" panose="020F0502020204030204" pitchFamily="34" charset="0"/>
                <a:cs typeface="Calibri"/>
              </a:rPr>
            </a:br>
            <a:r>
              <a:rPr lang="en-US" sz="1800">
                <a:effectLst/>
                <a:latin typeface="Calibri"/>
                <a:ea typeface="Calibri"/>
                <a:cs typeface="Calibri"/>
              </a:rPr>
              <a:t> </a:t>
            </a:r>
          </a:p>
          <a:p>
            <a:pPr marL="0" marR="0">
              <a:lnSpc>
                <a:spcPct val="107000"/>
              </a:lnSpc>
              <a:spcAft>
                <a:spcPts val="800"/>
              </a:spcAft>
            </a:pPr>
            <a:r>
              <a:rPr lang="en-US" sz="1800">
                <a:solidFill>
                  <a:srgbClr val="000000"/>
                </a:solidFill>
                <a:effectLst/>
                <a:latin typeface="Calibri"/>
                <a:ea typeface="Calibri"/>
                <a:cs typeface="Calibri"/>
              </a:rPr>
              <a:t>Maybe you are changing a diaper, or splashing in the bath?  Any words work!  </a:t>
            </a:r>
            <a:endParaRPr lang="en-US" sz="18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12</a:t>
            </a:fld>
            <a:endParaRPr lang="en-US"/>
          </a:p>
        </p:txBody>
      </p:sp>
    </p:spTree>
    <p:extLst>
      <p:ext uri="{BB962C8B-B14F-4D97-AF65-F5344CB8AC3E}">
        <p14:creationId xmlns:p14="http://schemas.microsoft.com/office/powerpoint/2010/main" val="189259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a:solidFill>
                  <a:srgbClr val="000000"/>
                </a:solidFill>
                <a:effectLst/>
                <a:latin typeface="Calibri"/>
                <a:ea typeface="Calibri"/>
                <a:cs typeface="Calibri"/>
              </a:rPr>
              <a:t>Lots of simple items can be turned into musical instruments. For today's program, you will find a shaker toy in your bag.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Since these are small and make a soft sound, they are great for little babies.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Let’s do a little shaker song. We’ll sing and act it out.  Feel free to join in when you’re ready.  It’s called “I Have a Little Shaker”</a:t>
            </a:r>
            <a:r>
              <a:rPr lang="en-US" sz="1800" b="1">
                <a:solidFill>
                  <a:srgbClr val="000000"/>
                </a:solidFill>
                <a:effectLst/>
                <a:latin typeface="Calibri"/>
                <a:ea typeface="Calibri"/>
                <a:cs typeface="Calibri"/>
              </a:rPr>
              <a:t> </a:t>
            </a:r>
          </a:p>
          <a:p>
            <a:pPr marL="0" marR="0">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R="0" lvl="1"/>
            <a:r>
              <a:rPr lang="en-US" u="sng">
                <a:effectLst/>
                <a:latin typeface="Calibri" panose="020F0502020204030204"/>
                <a:ea typeface="Calibri" panose="020F0502020204030204"/>
                <a:cs typeface="Calibri" panose="020F0502020204030204"/>
              </a:rPr>
              <a:t>I Have a</a:t>
            </a:r>
            <a:r>
              <a:rPr lang="en-US" u="sng"/>
              <a:t> Little Shaker </a:t>
            </a:r>
            <a:r>
              <a:rPr lang="en-US" i="1"/>
              <a:t>(to the tune of I was Going to Kentucky)</a:t>
            </a:r>
            <a:endParaRPr lang="en-US">
              <a:ea typeface="Calibri" panose="020F0502020204030204"/>
              <a:cs typeface="Calibri" panose="020F0502020204030204"/>
            </a:endParaRPr>
          </a:p>
          <a:p>
            <a:pPr lvl="1"/>
            <a:r>
              <a:rPr lang="en-US" i="1"/>
              <a:t>I </a:t>
            </a:r>
            <a:r>
              <a:rPr lang="en-US" i="1">
                <a:effectLst/>
              </a:rPr>
              <a:t>have a little shaker</a:t>
            </a:r>
            <a:r>
              <a:rPr lang="en-US" i="1"/>
              <a:t>. </a:t>
            </a:r>
            <a:endParaRPr lang="en-US">
              <a:ea typeface="Calibri" panose="020F0502020204030204"/>
              <a:cs typeface="Calibri" panose="020F0502020204030204"/>
            </a:endParaRPr>
          </a:p>
          <a:p>
            <a:pPr lvl="1"/>
            <a:r>
              <a:rPr lang="en-US" i="1">
                <a:effectLst/>
              </a:rPr>
              <a:t>I’ll shake it in the air.</a:t>
            </a:r>
            <a:r>
              <a:rPr lang="en-US" i="1"/>
              <a:t> </a:t>
            </a:r>
            <a:endParaRPr lang="en-US">
              <a:effectLst/>
              <a:ea typeface="Calibri" panose="020F0502020204030204"/>
              <a:cs typeface="Calibri" panose="020F0502020204030204"/>
            </a:endParaRPr>
          </a:p>
          <a:p>
            <a:pPr lvl="1"/>
            <a:r>
              <a:rPr lang="en-US" i="1">
                <a:effectLst/>
              </a:rPr>
              <a:t>I’ll shake it over here</a:t>
            </a:r>
            <a:r>
              <a:rPr lang="en-US" i="1"/>
              <a:t>. </a:t>
            </a:r>
            <a:endParaRPr lang="en-US">
              <a:ea typeface="Calibri" panose="020F0502020204030204"/>
              <a:cs typeface="Calibri" panose="020F0502020204030204"/>
            </a:endParaRPr>
          </a:p>
          <a:p>
            <a:pPr lvl="1"/>
            <a:r>
              <a:rPr lang="en-US" i="1">
                <a:effectLst/>
              </a:rPr>
              <a:t>I’ll shake it over there.</a:t>
            </a:r>
            <a:r>
              <a:rPr lang="en-US" i="1"/>
              <a:t> </a:t>
            </a:r>
            <a:endParaRPr lang="en-US">
              <a:effectLst/>
              <a:ea typeface="Calibri" panose="020F0502020204030204"/>
              <a:cs typeface="Calibri" panose="020F0502020204030204"/>
            </a:endParaRPr>
          </a:p>
          <a:p>
            <a:pPr lvl="1"/>
            <a:r>
              <a:rPr lang="en-US" i="1">
                <a:effectLst/>
              </a:rPr>
              <a:t>It can be a carousel</a:t>
            </a:r>
            <a:r>
              <a:rPr lang="en-US" i="1"/>
              <a:t>. </a:t>
            </a:r>
            <a:endParaRPr lang="en-US">
              <a:ea typeface="Calibri" panose="020F0502020204030204"/>
              <a:cs typeface="Calibri" panose="020F0502020204030204"/>
            </a:endParaRPr>
          </a:p>
          <a:p>
            <a:pPr lvl="1"/>
            <a:r>
              <a:rPr lang="en-US" i="1"/>
              <a:t>Going </a:t>
            </a:r>
            <a:r>
              <a:rPr lang="en-US" i="1">
                <a:effectLst/>
              </a:rPr>
              <a:t>round and round.</a:t>
            </a:r>
            <a:r>
              <a:rPr lang="en-US" i="1"/>
              <a:t> </a:t>
            </a:r>
            <a:endParaRPr lang="en-US">
              <a:effectLst/>
              <a:ea typeface="Calibri" panose="020F0502020204030204"/>
              <a:cs typeface="Calibri" panose="020F0502020204030204"/>
            </a:endParaRPr>
          </a:p>
          <a:p>
            <a:pPr lvl="1"/>
            <a:r>
              <a:rPr lang="en-US" i="1">
                <a:effectLst/>
              </a:rPr>
              <a:t>It can be a shooting star</a:t>
            </a:r>
            <a:r>
              <a:rPr lang="en-US" i="1"/>
              <a:t> </a:t>
            </a:r>
            <a:endParaRPr lang="en-US">
              <a:ea typeface="Calibri" panose="020F0502020204030204"/>
              <a:cs typeface="Calibri" panose="020F0502020204030204"/>
            </a:endParaRPr>
          </a:p>
          <a:p>
            <a:pPr lvl="1"/>
            <a:r>
              <a:rPr lang="en-US" i="1"/>
              <a:t>Falling </a:t>
            </a:r>
            <a:r>
              <a:rPr lang="en-US" i="1">
                <a:effectLst/>
              </a:rPr>
              <a:t>to the ground.</a:t>
            </a:r>
            <a:r>
              <a:rPr lang="en-US" i="1"/>
              <a:t> </a:t>
            </a:r>
            <a:endParaRPr lang="en-US">
              <a:effectLst/>
              <a:ea typeface="Calibri" panose="020F0502020204030204"/>
              <a:cs typeface="Calibri" panose="020F0502020204030204"/>
            </a:endParaRPr>
          </a:p>
          <a:p>
            <a:pPr lvl="1"/>
            <a:r>
              <a:rPr lang="en-US" i="1">
                <a:effectLst/>
              </a:rPr>
              <a:t>I have a little shaker.</a:t>
            </a:r>
            <a:r>
              <a:rPr lang="en-US" i="1"/>
              <a:t> </a:t>
            </a:r>
            <a:endParaRPr lang="en-US">
              <a:ea typeface="Calibri" panose="020F0502020204030204"/>
              <a:cs typeface="Calibri" panose="020F0502020204030204"/>
            </a:endParaRPr>
          </a:p>
          <a:p>
            <a:pPr lvl="1"/>
            <a:r>
              <a:rPr lang="en-US" i="1">
                <a:effectLst/>
              </a:rPr>
              <a:t>I’ll shake it in the air.</a:t>
            </a:r>
            <a:r>
              <a:rPr lang="en-US" i="1"/>
              <a:t> </a:t>
            </a:r>
            <a:endParaRPr lang="en-US">
              <a:effectLst/>
              <a:ea typeface="Calibri" panose="020F0502020204030204"/>
              <a:cs typeface="Calibri" panose="020F0502020204030204"/>
            </a:endParaRPr>
          </a:p>
          <a:p>
            <a:pPr lvl="1"/>
            <a:r>
              <a:rPr lang="en-US" i="1">
                <a:effectLst/>
              </a:rPr>
              <a:t>I’ll shake it over here</a:t>
            </a:r>
            <a:r>
              <a:rPr lang="en-US" i="1"/>
              <a:t>. </a:t>
            </a:r>
            <a:endParaRPr lang="en-US">
              <a:ea typeface="Calibri" panose="020F0502020204030204"/>
              <a:cs typeface="Calibri" panose="020F0502020204030204"/>
            </a:endParaRPr>
          </a:p>
          <a:p>
            <a:pPr lvl="1"/>
            <a:r>
              <a:rPr lang="en-US" i="1">
                <a:effectLst/>
              </a:rPr>
              <a:t>I’ll shake it over there.</a:t>
            </a:r>
            <a:r>
              <a:rPr lang="en-US" i="1"/>
              <a:t> </a:t>
            </a:r>
            <a:endParaRPr lang="en-US">
              <a:ea typeface="Calibri" panose="020F0502020204030204"/>
              <a:cs typeface="Calibri" panose="020F0502020204030204"/>
            </a:endParaRPr>
          </a:p>
          <a:p>
            <a:pPr marL="0" marR="0"/>
            <a:r>
              <a:rPr lang="en-US" sz="1800">
                <a:effectLst/>
                <a:latin typeface="Calibri"/>
                <a:ea typeface="Calibri"/>
                <a:cs typeface="Calibri"/>
              </a:rPr>
              <a:t> </a:t>
            </a:r>
          </a:p>
          <a:p>
            <a:pPr marL="0" marR="0">
              <a:lnSpc>
                <a:spcPct val="107000"/>
              </a:lnSpc>
              <a:spcAft>
                <a:spcPts val="800"/>
              </a:spcAft>
            </a:pPr>
            <a:r>
              <a:rPr lang="en-US" sz="1800">
                <a:solidFill>
                  <a:srgbClr val="000000"/>
                </a:solidFill>
                <a:effectLst/>
                <a:latin typeface="Calibri"/>
                <a:ea typeface="Calibri"/>
                <a:cs typeface="Calibri"/>
              </a:rPr>
              <a:t>Thanks, everyone, that was great! You can put your shakers back in the bag.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Feel free to sing any song you know; you don't have to limit yourself to children's songs. Maybe you want to sing a little Beyonce, Taylor Swift or any song with a good beat like “La Bamba”. Choose songs you enjoy, and your baby will enjoy them too.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a:solidFill>
                  <a:srgbClr val="000000"/>
                </a:solidFill>
                <a:effectLst/>
              </a:rPr>
              <a:t>Remember what we said, your voice is the most beautiful sound in the world to your baby</a:t>
            </a:r>
            <a:r>
              <a:rPr lang="en-US">
                <a:solidFill>
                  <a:srgbClr val="000000"/>
                </a:solidFill>
              </a:rPr>
              <a:t>. You </a:t>
            </a:r>
            <a:r>
              <a:rPr lang="en-US">
                <a:solidFill>
                  <a:srgbClr val="000000"/>
                </a:solidFill>
                <a:effectLst/>
              </a:rPr>
              <a:t>don't have to be a great singer</a:t>
            </a:r>
            <a:r>
              <a:rPr lang="en-US">
                <a:solidFill>
                  <a:srgbClr val="000000"/>
                </a:solidFill>
              </a:rPr>
              <a:t> for your baby to enjoy and benefit from your singing</a:t>
            </a:r>
            <a:r>
              <a:rPr lang="en-US">
                <a:solidFill>
                  <a:srgbClr val="000000"/>
                </a:solidFill>
                <a:effectLst/>
              </a:rPr>
              <a:t>.</a:t>
            </a:r>
            <a:endParaRPr lang="en-US">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13</a:t>
            </a:fld>
            <a:endParaRPr lang="en-US"/>
          </a:p>
        </p:txBody>
      </p:sp>
    </p:spTree>
    <p:extLst>
      <p:ext uri="{BB962C8B-B14F-4D97-AF65-F5344CB8AC3E}">
        <p14:creationId xmlns:p14="http://schemas.microsoft.com/office/powerpoint/2010/main" val="4245656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a:solidFill>
                  <a:srgbClr val="000000"/>
                </a:solidFill>
                <a:effectLst/>
                <a:latin typeface="Calibri"/>
                <a:ea typeface="Calibri"/>
                <a:cs typeface="Calibri"/>
              </a:rPr>
              <a:t>Sometimes you or your baby or both of you are too tired to dance. The soft, slow pace of lullabies helps both you and your baby relax. There is some evidence that singing to infants can help boost a parent's confidence too. One study found that when parents sang to their babies every day, they had higher feelings of wellbeing and self-esteem.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Singing a lullaby while rocking a baby stimulates early language development, promotes attachment, and supports babies' growing spatial awareness as the babies experience their bodies' moving in space.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Newborns remember the songs that were sung or hummed to them before they were born and can be comforted by hearing them after they are born.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Slow, soft, repetitive music will actually slow down the heart rate and allows for calmer and deeper breathing. All babies have their cranky moments, so having a lullaby at the ready is essential.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a:solidFill>
                  <a:srgbClr val="000000"/>
                </a:solidFill>
                <a:effectLst/>
                <a:latin typeface="Calibri"/>
                <a:ea typeface="Calibri"/>
                <a:cs typeface="Calibri"/>
              </a:rPr>
              <a:t>Let’s sing “Twinkle</a:t>
            </a:r>
            <a:r>
              <a:rPr lang="en-US" sz="1800">
                <a:solidFill>
                  <a:srgbClr val="000000"/>
                </a:solidFill>
                <a:latin typeface="Calibri"/>
                <a:ea typeface="Calibri"/>
                <a:cs typeface="Calibri"/>
              </a:rPr>
              <a:t>, </a:t>
            </a:r>
            <a:r>
              <a:rPr lang="en-US" sz="1800">
                <a:solidFill>
                  <a:srgbClr val="000000"/>
                </a:solidFill>
                <a:effectLst/>
                <a:latin typeface="Calibri"/>
                <a:ea typeface="Calibri"/>
                <a:cs typeface="Calibri"/>
              </a:rPr>
              <a:t>Twinkle</a:t>
            </a:r>
            <a:r>
              <a:rPr lang="en-US" sz="1800">
                <a:solidFill>
                  <a:srgbClr val="000000"/>
                </a:solidFill>
                <a:latin typeface="Calibri"/>
                <a:ea typeface="Calibri"/>
                <a:cs typeface="Calibri"/>
              </a:rPr>
              <a:t>,</a:t>
            </a:r>
            <a:r>
              <a:rPr lang="en-US" sz="1800">
                <a:solidFill>
                  <a:srgbClr val="000000"/>
                </a:solidFill>
                <a:effectLst/>
                <a:latin typeface="Calibri"/>
                <a:ea typeface="Calibri"/>
                <a:cs typeface="Calibri"/>
              </a:rPr>
              <a:t> Little Star”. Please join in as you are ready.  </a:t>
            </a:r>
            <a:endParaRPr lang="en-US" sz="1800">
              <a:effectLst/>
              <a:latin typeface="Calibri"/>
              <a:ea typeface="Calibri"/>
              <a:cs typeface="Calibri"/>
            </a:endParaRPr>
          </a:p>
          <a:p>
            <a:pPr marL="0" marR="0"/>
            <a:endParaRPr lang="en-US" sz="1800" i="1" u="sng">
              <a:effectLst/>
              <a:latin typeface="Calibri" panose="020F0502020204030204" pitchFamily="34" charset="0"/>
              <a:ea typeface="Calibri" panose="020F0502020204030204" pitchFamily="34" charset="0"/>
              <a:cs typeface="Times New Roman" panose="02020603050405020304" pitchFamily="18" charset="0"/>
            </a:endParaRPr>
          </a:p>
          <a:p>
            <a:pPr marL="457200" marR="0" lvl="1"/>
            <a:r>
              <a:rPr lang="en-US" sz="1800" i="1" u="sng">
                <a:effectLst/>
                <a:latin typeface="Calibri"/>
                <a:ea typeface="Calibri"/>
                <a:cs typeface="Calibri"/>
              </a:rPr>
              <a:t>Twinkle, Tinkle, Little Star</a:t>
            </a:r>
            <a:endParaRPr lang="en-US" sz="1800">
              <a:effectLst/>
              <a:latin typeface="Calibri"/>
              <a:ea typeface="Calibri"/>
              <a:cs typeface="Calibri"/>
            </a:endParaRPr>
          </a:p>
          <a:p>
            <a:pPr marL="457200" marR="0" lvl="1"/>
            <a:r>
              <a:rPr lang="en-US" sz="1800" i="1">
                <a:effectLst/>
                <a:latin typeface="Calibri"/>
                <a:ea typeface="Calibri"/>
                <a:cs typeface="Calibri"/>
              </a:rPr>
              <a:t>Twinkle, twinkle, little star.  </a:t>
            </a:r>
            <a:endParaRPr lang="en-US" sz="1800">
              <a:effectLst/>
              <a:latin typeface="Calibri"/>
              <a:ea typeface="Calibri"/>
              <a:cs typeface="Calibri"/>
            </a:endParaRPr>
          </a:p>
          <a:p>
            <a:pPr marL="457200" marR="0" lvl="1"/>
            <a:r>
              <a:rPr lang="en-US" sz="1800" i="1">
                <a:effectLst/>
                <a:latin typeface="Calibri"/>
                <a:ea typeface="Calibri"/>
                <a:cs typeface="Calibri"/>
              </a:rPr>
              <a:t>How I wonder what you are.  </a:t>
            </a:r>
            <a:endParaRPr lang="en-US" sz="1800">
              <a:effectLst/>
              <a:latin typeface="Calibri"/>
              <a:ea typeface="Calibri"/>
              <a:cs typeface="Calibri"/>
            </a:endParaRPr>
          </a:p>
          <a:p>
            <a:pPr marL="457200" marR="0" lvl="1"/>
            <a:r>
              <a:rPr lang="en-US" sz="1800" i="1">
                <a:effectLst/>
                <a:latin typeface="Calibri"/>
                <a:ea typeface="Calibri"/>
                <a:cs typeface="Calibri"/>
              </a:rPr>
              <a:t>Up above the world so high.  </a:t>
            </a:r>
            <a:endParaRPr lang="en-US" sz="1800">
              <a:effectLst/>
              <a:latin typeface="Calibri"/>
              <a:ea typeface="Calibri"/>
              <a:cs typeface="Calibri"/>
            </a:endParaRPr>
          </a:p>
          <a:p>
            <a:pPr marL="457200" marR="0" lvl="1"/>
            <a:r>
              <a:rPr lang="en-US" sz="1800" i="1">
                <a:effectLst/>
                <a:latin typeface="Calibri"/>
                <a:ea typeface="Calibri"/>
                <a:cs typeface="Calibri"/>
              </a:rPr>
              <a:t>Like a diamond in the sky.  </a:t>
            </a:r>
            <a:endParaRPr lang="en-US" sz="1800">
              <a:effectLst/>
              <a:latin typeface="Calibri"/>
              <a:ea typeface="Calibri"/>
              <a:cs typeface="Calibri"/>
            </a:endParaRPr>
          </a:p>
          <a:p>
            <a:pPr marL="457200" marR="0" lvl="1"/>
            <a:r>
              <a:rPr lang="en-US" sz="1800" i="1">
                <a:effectLst/>
                <a:latin typeface="Calibri"/>
                <a:ea typeface="Calibri"/>
                <a:cs typeface="Calibri"/>
              </a:rPr>
              <a:t>Twinkle, twinkle, little star.  </a:t>
            </a:r>
            <a:endParaRPr lang="en-US" sz="1800">
              <a:effectLst/>
              <a:latin typeface="Calibri"/>
              <a:ea typeface="Calibri"/>
              <a:cs typeface="Calibri"/>
            </a:endParaRPr>
          </a:p>
          <a:p>
            <a:pPr marL="457200" marR="0" lvl="1"/>
            <a:r>
              <a:rPr lang="en-US" sz="1800" i="1">
                <a:effectLst/>
                <a:latin typeface="Calibri"/>
                <a:ea typeface="Calibri"/>
                <a:cs typeface="Calibri"/>
              </a:rPr>
              <a:t>How I wonder what you are.  </a:t>
            </a:r>
            <a:endParaRPr lang="en-US" sz="1800">
              <a:effectLst/>
              <a:latin typeface="Calibri"/>
              <a:ea typeface="Calibri"/>
              <a:cs typeface="Calibri"/>
            </a:endParaRPr>
          </a:p>
          <a:p>
            <a:pPr marL="0" marR="0"/>
            <a:r>
              <a:rPr lang="en-US" sz="1800">
                <a:effectLst/>
                <a:latin typeface="Calibri"/>
                <a:ea typeface="Calibri"/>
                <a:cs typeface="Calibri"/>
              </a:rPr>
              <a:t> </a:t>
            </a:r>
          </a:p>
          <a:p>
            <a:pPr marL="0" marR="0">
              <a:lnSpc>
                <a:spcPct val="107000"/>
              </a:lnSpc>
              <a:spcAft>
                <a:spcPts val="800"/>
              </a:spcAft>
            </a:pPr>
            <a:r>
              <a:rPr lang="en-US" sz="1800">
                <a:solidFill>
                  <a:srgbClr val="000000"/>
                </a:solidFill>
                <a:effectLst/>
                <a:latin typeface="Calibri"/>
                <a:ea typeface="Calibri"/>
                <a:cs typeface="Calibri"/>
              </a:rPr>
              <a:t>Lullabies are found in every culture and sung in every language around the world. Maybe you remember a lullaby that your parents or grandparents sang to you. It is wonderful to pass down traditional songs and stories that have been part of your family’s history and culture!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Now it is your turn! We are going to take a minute or two so you can sing a lullaby to your baby. You can sing Twinkle, Twinkle or any lullaby you know or make one up now. Any song can be a lullaby as long as you sing it slowly and softly.</a:t>
            </a:r>
            <a:endParaRPr lang="en-US" sz="18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14</a:t>
            </a:fld>
            <a:endParaRPr lang="en-US"/>
          </a:p>
        </p:txBody>
      </p:sp>
    </p:spTree>
    <p:extLst>
      <p:ext uri="{BB962C8B-B14F-4D97-AF65-F5344CB8AC3E}">
        <p14:creationId xmlns:p14="http://schemas.microsoft.com/office/powerpoint/2010/main" val="385453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Having a baby is exhausting! New parents often feel tired, unsure, and vulnerable.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It’s not surprising since the new responsibility in your life takes up most of your attention and you are probably not getting a full night’s sleep.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Despite this, you all made the effort to come here to learn more about your babies and to experience new ways to talk, sing, share books, and play with them. These babies are really lucky to have you!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As expectant and new parents, be sure to take some time to take care of yourselves and do something that makes you happy.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Before your baby is born, and especially right after, be sure to be in touch with your health care provider for any health or well-being concerns, including emotional concerns.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It’s important to create a support system that works for you. That might include your health care provider, family and friends, or local community groups. Just remember you are not alone!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For any questions about resources here in the library, please know you are always welcome to ask me or any of my library colleagues.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15</a:t>
            </a:fld>
            <a:endParaRPr lang="en-US"/>
          </a:p>
        </p:txBody>
      </p:sp>
    </p:spTree>
    <p:extLst>
      <p:ext uri="{BB962C8B-B14F-4D97-AF65-F5344CB8AC3E}">
        <p14:creationId xmlns:p14="http://schemas.microsoft.com/office/powerpoint/2010/main" val="2947272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so much for being here with us today. The library has so much to offer, and it's all free! Workshops like these are part of our library’s mission. </a:t>
            </a:r>
          </a:p>
          <a:p>
            <a:r>
              <a:rPr lang="en-US"/>
              <a:t>We have many free family programs and events for all ages, with songs, rhymes, stories, and more. ​</a:t>
            </a:r>
          </a:p>
          <a:p>
            <a:endParaRPr lang="en-US">
              <a:cs typeface="Calibri"/>
            </a:endParaRPr>
          </a:p>
          <a:p>
            <a:r>
              <a:rPr lang="en-US">
                <a:cs typeface="Calibri"/>
              </a:rPr>
              <a:t>At any of our branches you can find: </a:t>
            </a:r>
          </a:p>
          <a:p>
            <a:pPr marL="171450" indent="-171450">
              <a:buFont typeface="Arial" panose="020B0604020202020204" pitchFamily="34" charset="0"/>
              <a:buChar char="•"/>
            </a:pPr>
            <a:r>
              <a:rPr lang="en-US">
                <a:cs typeface="Calibri"/>
              </a:rPr>
              <a:t>Books</a:t>
            </a:r>
          </a:p>
          <a:p>
            <a:pPr marL="171450" indent="-171450">
              <a:buFont typeface="Arial" panose="020B0604020202020204" pitchFamily="34" charset="0"/>
              <a:buChar char="•"/>
            </a:pPr>
            <a:r>
              <a:rPr lang="en-US">
                <a:cs typeface="Calibri"/>
              </a:rPr>
              <a:t>Friendly and helpful librarians</a:t>
            </a:r>
          </a:p>
          <a:p>
            <a:pPr marL="171450" indent="-171450">
              <a:buFont typeface="Arial" panose="020B0604020202020204" pitchFamily="34" charset="0"/>
              <a:buChar char="•"/>
            </a:pPr>
            <a:r>
              <a:rPr lang="en-US" err="1">
                <a:cs typeface="Calibri"/>
              </a:rPr>
              <a:t>Storytimes</a:t>
            </a:r>
            <a:r>
              <a:rPr lang="en-US">
                <a:cs typeface="Calibri"/>
              </a:rPr>
              <a:t> and other children's events</a:t>
            </a:r>
          </a:p>
          <a:p>
            <a:pPr marL="171450" indent="-171450">
              <a:buFont typeface="Arial" panose="020B0604020202020204" pitchFamily="34" charset="0"/>
              <a:buChar char="•"/>
            </a:pPr>
            <a:r>
              <a:rPr lang="en-US">
                <a:cs typeface="Calibri"/>
              </a:rPr>
              <a:t>Adult programs</a:t>
            </a:r>
          </a:p>
          <a:p>
            <a:pPr marL="171450" indent="-171450">
              <a:buFont typeface="Arial" panose="020B0604020202020204" pitchFamily="34" charset="0"/>
              <a:buChar char="•"/>
            </a:pPr>
            <a:r>
              <a:rPr lang="en-US">
                <a:cs typeface="Calibri"/>
              </a:rPr>
              <a:t>Computers and Launchpad tablets</a:t>
            </a:r>
          </a:p>
          <a:p>
            <a:pPr marL="171450" indent="-171450">
              <a:buFont typeface="Arial" panose="020B0604020202020204" pitchFamily="34" charset="0"/>
              <a:buChar char="•"/>
            </a:pPr>
            <a:r>
              <a:rPr lang="en-US">
                <a:cs typeface="Calibri"/>
              </a:rPr>
              <a:t>Other families </a:t>
            </a:r>
          </a:p>
          <a:p>
            <a:pPr marL="171450" indent="-171450">
              <a:buFont typeface="Arial" panose="020B0604020202020204" pitchFamily="34" charset="0"/>
              <a:buChar char="•"/>
            </a:pPr>
            <a:r>
              <a:rPr lang="en-US">
                <a:cs typeface="Calibri"/>
              </a:rPr>
              <a:t>New friends</a:t>
            </a:r>
          </a:p>
          <a:p>
            <a:endParaRPr lang="en-US">
              <a:cs typeface="Calibri"/>
            </a:endParaRPr>
          </a:p>
          <a:p>
            <a:r>
              <a:rPr lang="en-US"/>
              <a:t>Make visiting the library part of your weekly routine. Library staff are happy to help you find what you are looking for. That is our job! </a:t>
            </a:r>
            <a:endParaRPr lang="en-US">
              <a:cs typeface="Calibri"/>
            </a:endParaRPr>
          </a:p>
          <a:p>
            <a:endParaRPr lang="en-US"/>
          </a:p>
          <a:p>
            <a:r>
              <a:rPr lang="en-US"/>
              <a:t>When you and your baby are ready, we’d love to see you again at these programs. They are a great way to find new ways to play with your baby and also to meet other new parents. We love seeing families playing here together. ​</a:t>
            </a:r>
            <a:endParaRPr lang="en-US">
              <a:cs typeface="Calibri"/>
            </a:endParaRPr>
          </a:p>
          <a:p>
            <a:endParaRPr lang="en-US"/>
          </a:p>
          <a:p>
            <a:r>
              <a:rPr lang="en-US"/>
              <a:t>Plus, anyone can get a library card and borrow books, movies, music, and more! And it is all for free. ​You can explore all the resources MCPL has to offer babies, toddlers, preschoolers, and their caregivers on our website.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16</a:t>
            </a:fld>
            <a:endParaRPr lang="en-US"/>
          </a:p>
        </p:txBody>
      </p:sp>
    </p:spTree>
    <p:extLst>
      <p:ext uri="{BB962C8B-B14F-4D97-AF65-F5344CB8AC3E}">
        <p14:creationId xmlns:p14="http://schemas.microsoft.com/office/powerpoint/2010/main" val="22423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anyone have a question about anything we have done or discussed today? ​I hope it has been fun and helpful. ​</a:t>
            </a:r>
          </a:p>
          <a:p>
            <a:endParaRPr lang="en-GB"/>
          </a:p>
          <a:p>
            <a:r>
              <a:rPr lang="en-GB"/>
              <a:t>Hatchlings was created especially for expectant and new parents and their babies. </a:t>
            </a:r>
            <a:endParaRPr lang="en-US"/>
          </a:p>
          <a:p>
            <a:endParaRPr lang="en-GB"/>
          </a:p>
          <a:p>
            <a:r>
              <a:rPr lang="en-GB"/>
              <a:t>There are two more sessions in this series over the next two weeks.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look forward to seeing you next week for session 2, when we will share more about reading, talking and singing with your baby. </a:t>
            </a:r>
          </a:p>
          <a:p>
            <a:r>
              <a:rPr lang="en-GB"/>
              <a:t> </a:t>
            </a:r>
          </a:p>
          <a:p>
            <a:r>
              <a:rPr lang="en-US"/>
              <a:t>Before you leave, please: </a:t>
            </a:r>
          </a:p>
          <a:p>
            <a:pPr marL="171450" indent="-171450">
              <a:buFont typeface="Arial" panose="020B0604020202020204" pitchFamily="34" charset="0"/>
              <a:buChar char="•"/>
            </a:pPr>
            <a:r>
              <a:rPr lang="en-US"/>
              <a:t>Return kits</a:t>
            </a:r>
          </a:p>
          <a:p>
            <a:pPr marL="171450" indent="-171450">
              <a:buFont typeface="Arial" panose="020B0604020202020204" pitchFamily="34" charset="0"/>
              <a:buChar char="•"/>
            </a:pPr>
            <a:r>
              <a:rPr lang="en-US"/>
              <a:t>Get a library card, if you don’t already have one</a:t>
            </a:r>
          </a:p>
          <a:p>
            <a:pPr marL="171450" indent="-171450">
              <a:buFont typeface="Arial" panose="020B0604020202020204" pitchFamily="34" charset="0"/>
              <a:buChar char="•"/>
            </a:pPr>
            <a:r>
              <a:rPr lang="en-US"/>
              <a:t>Ask about other programs for you and baby </a:t>
            </a:r>
          </a:p>
          <a:p>
            <a:endParaRPr lang="en-US"/>
          </a:p>
          <a:p>
            <a:r>
              <a:rPr lang="en-US"/>
              <a:t>Thank you again for being here today.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17</a:t>
            </a:fld>
            <a:endParaRPr lang="en-US"/>
          </a:p>
        </p:txBody>
      </p:sp>
    </p:spTree>
    <p:extLst>
      <p:ext uri="{BB962C8B-B14F-4D97-AF65-F5344CB8AC3E}">
        <p14:creationId xmlns:p14="http://schemas.microsoft.com/office/powerpoint/2010/main" val="218004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a:effectLst/>
                <a:latin typeface="Calibri"/>
                <a:ea typeface="Calibri"/>
                <a:cs typeface="Calibri"/>
              </a:rPr>
              <a:t>Welcome! We are so glad you could make it to Montgomery County Public Libraries: Hatchlings Parent Workshop here at the </a:t>
            </a:r>
            <a:r>
              <a:rPr lang="en-US" sz="1200" b="1">
                <a:effectLst/>
                <a:latin typeface="Calibri"/>
                <a:ea typeface="Calibri"/>
                <a:cs typeface="Calibri"/>
              </a:rPr>
              <a:t>[Insert Library]</a:t>
            </a:r>
            <a:r>
              <a:rPr lang="en-US" sz="1200">
                <a:effectLst/>
                <a:latin typeface="Calibri"/>
                <a:ea typeface="Calibri"/>
                <a:cs typeface="Calibri"/>
              </a:rPr>
              <a:t>!  </a:t>
            </a:r>
          </a:p>
          <a:p>
            <a:pPr marL="0" marR="0"/>
            <a:r>
              <a:rPr lang="en-US" sz="1200">
                <a:effectLst/>
                <a:latin typeface="Calibri"/>
                <a:ea typeface="Calibri"/>
                <a:cs typeface="Calibri"/>
              </a:rPr>
              <a:t> </a:t>
            </a:r>
          </a:p>
          <a:p>
            <a:r>
              <a:rPr lang="en-US" sz="1200">
                <a:effectLst/>
                <a:latin typeface="Calibri"/>
                <a:ea typeface="Calibri"/>
                <a:cs typeface="Calibri"/>
              </a:rPr>
              <a:t>Before we get started, if you haven't</a:t>
            </a:r>
            <a:r>
              <a:rPr lang="en-US">
                <a:latin typeface="Calibri"/>
                <a:ea typeface="Calibri"/>
                <a:cs typeface="Calibri"/>
              </a:rPr>
              <a:t> signed in </a:t>
            </a:r>
            <a:r>
              <a:rPr lang="en-US" sz="1200">
                <a:effectLst/>
                <a:latin typeface="Calibri"/>
                <a:ea typeface="Calibri"/>
                <a:cs typeface="Calibri"/>
              </a:rPr>
              <a:t>already, we ask that you please sign-in, make a name tag, and grab a tote bag—one per family.</a:t>
            </a:r>
            <a:r>
              <a:rPr lang="en-US" sz="1200" b="1">
                <a:effectLst/>
                <a:latin typeface="Calibri"/>
                <a:ea typeface="Calibri"/>
                <a:cs typeface="Calibri"/>
              </a:rPr>
              <a:t> [If a family has multiples—reach out to us for an additional tote]</a:t>
            </a:r>
            <a:r>
              <a:rPr lang="en-US" sz="1200">
                <a:effectLst/>
                <a:latin typeface="Calibri"/>
                <a:ea typeface="Calibri"/>
                <a:cs typeface="Calibri"/>
              </a:rPr>
              <a:t>.</a:t>
            </a:r>
            <a:r>
              <a:rPr lang="en-US"/>
              <a:t> Since we</a:t>
            </a:r>
            <a:r>
              <a:rPr lang="en-US">
                <a:effectLst/>
              </a:rPr>
              <a:t> will be using the materials in your tote bag for all three workshops, we will</a:t>
            </a:r>
            <a:r>
              <a:rPr lang="en-US"/>
              <a:t> collect</a:t>
            </a:r>
            <a:r>
              <a:rPr lang="en-US">
                <a:effectLst/>
              </a:rPr>
              <a:t> them at the end of each session</a:t>
            </a:r>
            <a:r>
              <a:rPr lang="en-US"/>
              <a:t>. Please </a:t>
            </a:r>
            <a:r>
              <a:rPr lang="en-US">
                <a:effectLst/>
              </a:rPr>
              <a:t>label </a:t>
            </a:r>
            <a:r>
              <a:rPr lang="en-US"/>
              <a:t>your bag </a:t>
            </a:r>
            <a:r>
              <a:rPr lang="en-US">
                <a:effectLst/>
              </a:rPr>
              <a:t>with your name</a:t>
            </a:r>
            <a:r>
              <a:rPr lang="en-US"/>
              <a:t>, so we can give you the same bag back for each session</a:t>
            </a:r>
            <a:r>
              <a:rPr lang="en-US">
                <a:effectLst/>
              </a:rPr>
              <a:t>.</a:t>
            </a:r>
            <a:r>
              <a:rPr lang="en-US">
                <a:latin typeface="Calibri"/>
                <a:ea typeface="Calibri"/>
                <a:cs typeface="Calibri"/>
              </a:rPr>
              <a:t> </a:t>
            </a:r>
            <a:r>
              <a:rPr lang="en-US" sz="1200">
                <a:effectLst/>
                <a:latin typeface="Calibri"/>
                <a:ea typeface="Calibri"/>
                <a:cs typeface="Calibri"/>
              </a:rPr>
              <a:t>You will be able to take the bags home at the end of session 3.  </a:t>
            </a:r>
          </a:p>
          <a:p>
            <a:pPr marL="0" marR="0"/>
            <a:r>
              <a:rPr lang="en-US" sz="1200">
                <a:effectLst/>
                <a:latin typeface="Calibri"/>
                <a:ea typeface="Calibri"/>
                <a:cs typeface="Calibri"/>
              </a:rPr>
              <a:t> </a:t>
            </a:r>
          </a:p>
          <a:p>
            <a:pPr marL="0" marR="0"/>
            <a:r>
              <a:rPr lang="en-US" sz="1200">
                <a:effectLst/>
                <a:latin typeface="Calibri"/>
                <a:ea typeface="Calibri"/>
                <a:cs typeface="Calibri"/>
              </a:rPr>
              <a:t>If you have any questions, we’ll be happy to try to answer them for you. Then, find a seat in the circle. Make yourselves comfortable.  </a:t>
            </a:r>
          </a:p>
          <a:p>
            <a:pPr marL="0" marR="0"/>
            <a:r>
              <a:rPr lang="en-US" sz="1200">
                <a:effectLst/>
                <a:latin typeface="Calibri"/>
                <a:ea typeface="Calibri"/>
                <a:cs typeface="Calibri"/>
              </a:rPr>
              <a:t> </a:t>
            </a:r>
          </a:p>
          <a:p>
            <a:pPr marL="0" marR="0"/>
            <a:r>
              <a:rPr lang="en-US" sz="1200">
                <a:effectLst/>
                <a:latin typeface="Calibri"/>
                <a:ea typeface="Calibri"/>
                <a:cs typeface="Calibri"/>
              </a:rPr>
              <a:t>You are here for Session 1, where we will learn about your baby's brain. This workshop has been adapted from the "Mother Goose on the Loose: Hatchlings" program, created by Dr. Betsy Diamant-Cohen.  </a:t>
            </a:r>
          </a:p>
          <a:p>
            <a:pPr marL="0" marR="0"/>
            <a:r>
              <a:rPr lang="en-US" sz="1200">
                <a:effectLst/>
                <a:latin typeface="Calibri"/>
                <a:ea typeface="Calibri"/>
                <a:cs typeface="Calibri"/>
              </a:rPr>
              <a:t> </a:t>
            </a:r>
          </a:p>
          <a:p>
            <a:pPr marL="0" marR="0"/>
            <a:r>
              <a:rPr lang="en-US" sz="1200">
                <a:effectLst/>
                <a:latin typeface="Calibri"/>
                <a:ea typeface="Calibri"/>
                <a:cs typeface="Calibri"/>
              </a:rPr>
              <a:t>As you can see </a:t>
            </a:r>
            <a:r>
              <a:rPr lang="en-US" sz="1200" b="1">
                <a:effectLst/>
                <a:latin typeface="Calibri"/>
                <a:ea typeface="Calibri"/>
                <a:cs typeface="Calibri"/>
              </a:rPr>
              <a:t>[look around]</a:t>
            </a:r>
            <a:r>
              <a:rPr lang="en-US" sz="1200">
                <a:effectLst/>
                <a:latin typeface="Calibri"/>
                <a:ea typeface="Calibri"/>
                <a:cs typeface="Calibri"/>
              </a:rPr>
              <a:t> this workshop is specifically targeted toward expectant parents and new parents. It is our hope that through these three workshops that you will leave feeling confident about how you can support your baby's growth and development from birth and beyond.   </a:t>
            </a:r>
          </a:p>
          <a:p>
            <a:pPr marL="0" marR="0"/>
            <a:r>
              <a:rPr lang="en-US" sz="1200">
                <a:effectLst/>
                <a:latin typeface="Calibri"/>
                <a:ea typeface="Calibri"/>
                <a:cs typeface="Calibri"/>
              </a:rPr>
              <a:t> </a:t>
            </a:r>
          </a:p>
          <a:p>
            <a:pPr marL="0" marR="0"/>
            <a:r>
              <a:rPr lang="en-US" sz="1200" b="1">
                <a:effectLst/>
                <a:latin typeface="Calibri"/>
                <a:ea typeface="Calibri"/>
                <a:cs typeface="Calibri"/>
              </a:rPr>
              <a:t>[Staff Introductions]</a:t>
            </a:r>
            <a:r>
              <a:rPr lang="en-US" sz="1200">
                <a:effectLst/>
                <a:latin typeface="Calibri"/>
                <a:ea typeface="Calibri"/>
                <a:cs typeface="Calibri"/>
              </a:rPr>
              <a:t> </a:t>
            </a:r>
          </a:p>
          <a:p>
            <a:pPr marL="0" marR="0"/>
            <a:r>
              <a:rPr lang="en-US" sz="1200">
                <a:effectLst/>
                <a:latin typeface="Calibri"/>
                <a:ea typeface="Calibri"/>
                <a:cs typeface="Calibri"/>
              </a:rPr>
              <a:t> </a:t>
            </a:r>
          </a:p>
          <a:p>
            <a:pPr marL="0" marR="0"/>
            <a:r>
              <a:rPr lang="en-US" sz="1200">
                <a:effectLst/>
                <a:latin typeface="Calibri"/>
                <a:ea typeface="Calibri"/>
                <a:cs typeface="Calibri"/>
              </a:rPr>
              <a:t>If you are comfortable doing so, let’s go around and you can introduce yourselves and say something about yourself.  </a:t>
            </a:r>
            <a:r>
              <a:rPr lang="en-US" sz="1200" b="1">
                <a:effectLst/>
                <a:latin typeface="Calibri"/>
                <a:ea typeface="Calibri"/>
                <a:cs typeface="Calibri"/>
              </a:rPr>
              <a:t>[If possible, then greet each person by name!]</a:t>
            </a:r>
            <a:r>
              <a:rPr lang="en-US" sz="1200">
                <a:effectLst/>
                <a:latin typeface="Calibri"/>
                <a:ea typeface="Calibri"/>
                <a:cs typeface="Calibri"/>
              </a:rPr>
              <a:t>  </a:t>
            </a:r>
          </a:p>
          <a:p>
            <a:pPr marL="0" marR="0"/>
            <a:r>
              <a:rPr lang="en-US" sz="1200">
                <a:effectLst/>
                <a:latin typeface="Calibri"/>
                <a:ea typeface="Calibri"/>
                <a:cs typeface="Calibri"/>
              </a:rPr>
              <a:t> </a:t>
            </a:r>
          </a:p>
          <a:p>
            <a:pPr marL="0" marR="0"/>
            <a:r>
              <a:rPr lang="en-US" sz="1200">
                <a:effectLst/>
                <a:latin typeface="Calibri"/>
                <a:ea typeface="Calibri"/>
                <a:cs typeface="Calibri"/>
              </a:rPr>
              <a:t>Before we dive in any further, let's go over a few guidelines for getting the most out of this workshop.  </a:t>
            </a:r>
          </a:p>
          <a:p>
            <a:pPr marL="0" marR="0"/>
            <a:r>
              <a:rPr lang="en-US" sz="1200">
                <a:effectLst/>
                <a:latin typeface="Calibri"/>
                <a:ea typeface="Calibri"/>
                <a:cs typeface="Calibri"/>
              </a:rPr>
              <a:t> </a:t>
            </a:r>
          </a:p>
          <a:p>
            <a:pPr marL="0" marR="0"/>
            <a:r>
              <a:rPr lang="en-US" sz="1200">
                <a:effectLst/>
                <a:latin typeface="Calibri"/>
                <a:ea typeface="Calibri"/>
                <a:cs typeface="Calibri"/>
              </a:rPr>
              <a:t>-For those of you with newborns or young children with you here today, the "</a:t>
            </a:r>
            <a:r>
              <a:rPr lang="en-US" sz="1200" i="1">
                <a:effectLst/>
                <a:latin typeface="Calibri"/>
                <a:ea typeface="Calibri"/>
                <a:cs typeface="Calibri"/>
              </a:rPr>
              <a:t>unexpected is expected.</a:t>
            </a:r>
            <a:r>
              <a:rPr lang="en-US" sz="1200">
                <a:effectLst/>
                <a:latin typeface="Calibri"/>
                <a:ea typeface="Calibri"/>
                <a:cs typeface="Calibri"/>
              </a:rPr>
              <a:t>" If your little ones cry or need something, it's OK. They will wiggle and make baby noises, and that's just fine. But, if they are crying loudly or becoming distracting, please feel free to step out of the room, and come back in when they are calmer. Sometimes, it is easier to calm baby down without the crowd. Feel free to take a break, leave the room, and rejoin us when you are ready.  </a:t>
            </a:r>
          </a:p>
          <a:p>
            <a:pPr marL="0" marR="0"/>
            <a:r>
              <a:rPr lang="en-US" sz="1200">
                <a:effectLst/>
                <a:latin typeface="Calibri"/>
                <a:ea typeface="Calibri"/>
                <a:cs typeface="Calibri"/>
              </a:rPr>
              <a:t> </a:t>
            </a:r>
          </a:p>
          <a:p>
            <a:pPr marL="0" marR="0"/>
            <a:r>
              <a:rPr lang="en-US" sz="1200">
                <a:effectLst/>
                <a:latin typeface="Calibri"/>
                <a:ea typeface="Calibri"/>
                <a:cs typeface="Calibri"/>
              </a:rPr>
              <a:t>-</a:t>
            </a:r>
            <a:r>
              <a:rPr lang="en-US" sz="1200" i="1">
                <a:effectLst/>
                <a:latin typeface="Calibri"/>
                <a:ea typeface="Calibri"/>
                <a:cs typeface="Calibri"/>
              </a:rPr>
              <a:t>Respect baby's rest. </a:t>
            </a:r>
            <a:r>
              <a:rPr lang="en-US"/>
              <a:t>This workshop is for you, so if your baby is sleeping, don’t wake them up! Babies need their sleep. We’re going to share different activities that you will be able to use at home to help with your baby’s healthy development. So please sing along and participate; you’ll have plenty of time to share the activities with your baby later.</a:t>
            </a:r>
            <a:endParaRPr lang="en-US">
              <a:ea typeface="Calibri"/>
              <a:cs typeface="Calibri"/>
            </a:endParaRPr>
          </a:p>
          <a:p>
            <a:pPr marL="0" marR="0"/>
            <a:r>
              <a:rPr lang="en-US" sz="1200">
                <a:effectLst/>
                <a:latin typeface="Calibri"/>
                <a:ea typeface="Calibri"/>
                <a:cs typeface="Calibri"/>
              </a:rPr>
              <a:t> </a:t>
            </a:r>
          </a:p>
          <a:p>
            <a:pPr marL="0" marR="0"/>
            <a:r>
              <a:rPr lang="en-US" sz="1200">
                <a:effectLst/>
                <a:latin typeface="Calibri"/>
                <a:ea typeface="Calibri"/>
                <a:cs typeface="Calibri"/>
              </a:rPr>
              <a:t>-</a:t>
            </a:r>
            <a:r>
              <a:rPr lang="en-US" sz="1200" i="1">
                <a:effectLst/>
                <a:latin typeface="Calibri"/>
                <a:ea typeface="Calibri"/>
                <a:cs typeface="Calibri"/>
              </a:rPr>
              <a:t>Hands on exploration: </a:t>
            </a:r>
            <a:r>
              <a:rPr lang="en-US" sz="1200">
                <a:effectLst/>
                <a:latin typeface="Calibri"/>
                <a:ea typeface="Calibri"/>
                <a:cs typeface="Calibri"/>
              </a:rPr>
              <a:t> By coming here today to learn everyday simple things that you can do to support your baby's brain development, you are giving your child a big head start, right from the beginning!  </a:t>
            </a:r>
          </a:p>
          <a:p>
            <a:pPr marL="0" marR="0"/>
            <a:r>
              <a:rPr lang="en-US" sz="1200">
                <a:effectLst/>
                <a:latin typeface="Calibri"/>
                <a:ea typeface="Calibri"/>
                <a:cs typeface="Calibri"/>
              </a:rPr>
              <a:t> </a:t>
            </a:r>
          </a:p>
          <a:p>
            <a:r>
              <a:rPr lang="en-US" sz="1200">
                <a:effectLst/>
                <a:latin typeface="Calibri"/>
                <a:ea typeface="Calibri"/>
                <a:cs typeface="Calibri"/>
              </a:rPr>
              <a:t>-</a:t>
            </a:r>
            <a:r>
              <a:rPr lang="en-US" sz="1200" i="1">
                <a:effectLst/>
                <a:latin typeface="Calibri"/>
                <a:ea typeface="Calibri"/>
                <a:cs typeface="Calibri"/>
              </a:rPr>
              <a:t>Stay engaged.</a:t>
            </a:r>
            <a:r>
              <a:rPr lang="en-US" sz="1200">
                <a:effectLst/>
                <a:latin typeface="Calibri"/>
                <a:ea typeface="Calibri"/>
                <a:cs typeface="Calibri"/>
              </a:rPr>
              <a:t> We ask that you silence your phones during this workshop. In-fact, MCPL has a no photography or videography policy. We do not allow photos, audio, videos, recording or streaming of any kind to be taken inside the library, </a:t>
            </a:r>
            <a:r>
              <a:rPr lang="en-US"/>
              <a:t>so please turn off your </a:t>
            </a:r>
            <a:r>
              <a:rPr lang="en-US">
                <a:effectLst/>
              </a:rPr>
              <a:t>phones </a:t>
            </a:r>
            <a:r>
              <a:rPr lang="en-US"/>
              <a:t>for the duration of the workshop.</a:t>
            </a:r>
            <a:r>
              <a:rPr lang="en-US" sz="1200">
                <a:effectLst/>
                <a:latin typeface="Calibri"/>
                <a:ea typeface="Calibri"/>
                <a:cs typeface="Calibri"/>
              </a:rPr>
              <a:t> </a:t>
            </a:r>
          </a:p>
          <a:p>
            <a:pPr marL="0" marR="0"/>
            <a:r>
              <a:rPr lang="en-US" sz="1200">
                <a:effectLst/>
                <a:latin typeface="Calibri"/>
                <a:ea typeface="Calibri"/>
                <a:cs typeface="Calibri"/>
              </a:rPr>
              <a:t> </a:t>
            </a:r>
          </a:p>
          <a:p>
            <a:pPr marL="0" marR="0"/>
            <a:r>
              <a:rPr lang="en-US" sz="1200">
                <a:effectLst/>
                <a:latin typeface="Calibri"/>
                <a:ea typeface="Calibri"/>
                <a:cs typeface="Calibri"/>
              </a:rPr>
              <a:t>Now that we've gone over the guidelines, let’s start off with a song – you will see that we are going to be doing a lot of that over the next hour or so! You will receive a copy of these slides at the end of each session along with the song book you will find in your tote.  </a:t>
            </a:r>
          </a:p>
          <a:p>
            <a:pPr marL="0" marR="0"/>
            <a:r>
              <a:rPr lang="en-US" sz="1200">
                <a:effectLst/>
                <a:latin typeface="Calibri"/>
                <a:ea typeface="Calibri"/>
                <a:cs typeface="Calibri"/>
              </a:rPr>
              <a:t> </a:t>
            </a:r>
          </a:p>
          <a:p>
            <a:pPr marL="0" marR="0"/>
            <a:r>
              <a:rPr lang="en-US" sz="1200" b="1">
                <a:effectLst/>
                <a:latin typeface="Calibri"/>
                <a:ea typeface="Calibri"/>
                <a:cs typeface="Calibri"/>
              </a:rPr>
              <a:t>[Suggested song: you may use a different hello or welcoming song]</a:t>
            </a:r>
            <a:endParaRPr lang="en-US" sz="1200">
              <a:effectLst/>
              <a:latin typeface="Calibri"/>
              <a:ea typeface="Calibri"/>
              <a:cs typeface="Calibri"/>
            </a:endParaRPr>
          </a:p>
          <a:p>
            <a:pPr marL="0" marR="0"/>
            <a:r>
              <a:rPr lang="en-US" sz="1200">
                <a:effectLst/>
                <a:latin typeface="Calibri"/>
                <a:ea typeface="Calibri"/>
                <a:cs typeface="Calibri"/>
              </a:rPr>
              <a:t> </a:t>
            </a:r>
          </a:p>
          <a:p>
            <a:pPr marL="0" marR="0"/>
            <a:r>
              <a:rPr lang="en-US" sz="1200" i="1" u="sng">
                <a:effectLst/>
                <a:latin typeface="Calibri"/>
                <a:ea typeface="Calibri"/>
                <a:cs typeface="Calibri"/>
              </a:rPr>
              <a:t>WELL HELLO EVERYBODY </a:t>
            </a:r>
            <a:endParaRPr lang="en-US" sz="1200">
              <a:effectLst/>
              <a:latin typeface="Calibri"/>
              <a:ea typeface="Calibri"/>
              <a:cs typeface="Calibri"/>
            </a:endParaRPr>
          </a:p>
          <a:p>
            <a:pPr marL="0" marR="0"/>
            <a:r>
              <a:rPr lang="en-US" sz="1200" i="1">
                <a:effectLst/>
                <a:latin typeface="Calibri"/>
                <a:ea typeface="Calibri"/>
                <a:cs typeface="Calibri"/>
              </a:rPr>
              <a:t>Well hello everybody, yes indeed, </a:t>
            </a:r>
            <a:endParaRPr lang="en-US" sz="1200">
              <a:effectLst/>
              <a:latin typeface="Calibri"/>
              <a:ea typeface="Calibri"/>
              <a:cs typeface="Calibri"/>
            </a:endParaRPr>
          </a:p>
          <a:p>
            <a:pPr marL="0" marR="0"/>
            <a:r>
              <a:rPr lang="en-US" sz="1200" i="1">
                <a:effectLst/>
                <a:latin typeface="Calibri"/>
                <a:ea typeface="Calibri"/>
                <a:cs typeface="Calibri"/>
              </a:rPr>
              <a:t>Yes indeed, yes indeed.  </a:t>
            </a:r>
            <a:endParaRPr lang="en-US" sz="1200">
              <a:effectLst/>
              <a:latin typeface="Calibri"/>
              <a:ea typeface="Calibri"/>
              <a:cs typeface="Calibri"/>
            </a:endParaRPr>
          </a:p>
          <a:p>
            <a:pPr marL="0" marR="0"/>
            <a:r>
              <a:rPr lang="en-US" sz="1200" i="1">
                <a:effectLst/>
                <a:latin typeface="Calibri"/>
                <a:ea typeface="Calibri"/>
                <a:cs typeface="Calibri"/>
              </a:rPr>
              <a:t>Well hello everybody, yes indeed, </a:t>
            </a:r>
            <a:endParaRPr lang="en-US" sz="1200">
              <a:effectLst/>
              <a:latin typeface="Calibri"/>
              <a:ea typeface="Calibri"/>
              <a:cs typeface="Calibri"/>
            </a:endParaRPr>
          </a:p>
          <a:p>
            <a:r>
              <a:rPr lang="en-US" sz="1200" i="1">
                <a:effectLst/>
                <a:latin typeface="Calibri"/>
                <a:ea typeface="Calibri"/>
                <a:cs typeface="Calibri"/>
              </a:rPr>
              <a:t>Yes indeed</a:t>
            </a:r>
            <a:r>
              <a:rPr lang="en-US" i="1">
                <a:latin typeface="Calibri"/>
                <a:ea typeface="Calibri"/>
                <a:cs typeface="Calibri"/>
              </a:rPr>
              <a:t>, my baby.</a:t>
            </a:r>
            <a:endParaRPr lang="en-US" sz="12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2</a:t>
            </a:fld>
            <a:endParaRPr lang="en-US"/>
          </a:p>
        </p:txBody>
      </p:sp>
    </p:spTree>
    <p:extLst>
      <p:ext uri="{BB962C8B-B14F-4D97-AF65-F5344CB8AC3E}">
        <p14:creationId xmlns:p14="http://schemas.microsoft.com/office/powerpoint/2010/main" val="2362749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a:solidFill>
                  <a:srgbClr val="000000"/>
                </a:solidFill>
                <a:effectLst/>
                <a:latin typeface="Calibri"/>
                <a:ea typeface="Calibri"/>
                <a:cs typeface="Calibri"/>
              </a:rPr>
              <a:t>Today we're going to explore your baby's brain development.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We'll start by learning how your baby's brain functions, how it grows, and, most importantly, how it learns!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That's important stuff to know, because you, as parents, are your baby's first teacher.</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Then we'll take a look at the different ways you can boost your baby's brain development. Don't worry, these are simple activities you easily can incorporate into your baby's daily routine. In fact, you are probably doing a lot of them already! </a:t>
            </a:r>
            <a:endParaRPr lang="en-US" sz="1200">
              <a:effectLst/>
              <a:latin typeface="Calibri"/>
              <a:ea typeface="Calibri"/>
              <a:cs typeface="Calibri"/>
            </a:endParaRPr>
          </a:p>
          <a:p>
            <a:endParaRPr lang="en-US"/>
          </a:p>
          <a:p>
            <a:r>
              <a:rPr lang="en-US" b="1">
                <a:ea typeface="Calibri"/>
                <a:cs typeface="Calibri"/>
              </a:rPr>
              <a:t>[OPTIONAL ADDITION:]</a:t>
            </a:r>
          </a:p>
          <a:p>
            <a:r>
              <a:rPr lang="en-US">
                <a:ea typeface="Calibri"/>
                <a:cs typeface="Calibri"/>
              </a:rPr>
              <a:t>Talk, sing, share books, and play. </a:t>
            </a:r>
          </a:p>
          <a:p>
            <a:r>
              <a:rPr lang="en-US"/>
              <a:t>Talk, sing, share books, and play. </a:t>
            </a:r>
            <a:endParaRPr lang="en-US">
              <a:ea typeface="Calibri"/>
              <a:cs typeface="Calibri"/>
            </a:endParaRPr>
          </a:p>
          <a:p>
            <a:r>
              <a:rPr lang="en-US"/>
              <a:t>Talk, sing, share books, and play.</a:t>
            </a:r>
            <a:endParaRPr lang="en-US">
              <a:ea typeface="Calibri"/>
              <a:cs typeface="Calibri"/>
            </a:endParaRPr>
          </a:p>
          <a:p>
            <a:r>
              <a:rPr lang="en-US"/>
              <a:t>Talk, sing, share books, and play. Hooray!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0C8E9CA-EFA3-40B9-8C9E-4921DA0D297F}" type="slidenum">
              <a:rPr lang="en-US" smtClean="0"/>
              <a:t>3</a:t>
            </a:fld>
            <a:endParaRPr lang="en-US"/>
          </a:p>
        </p:txBody>
      </p:sp>
    </p:spTree>
    <p:extLst>
      <p:ext uri="{BB962C8B-B14F-4D97-AF65-F5344CB8AC3E}">
        <p14:creationId xmlns:p14="http://schemas.microsoft.com/office/powerpoint/2010/main" val="167768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dirty="0">
                <a:solidFill>
                  <a:srgbClr val="000000"/>
                </a:solidFill>
                <a:effectLst/>
                <a:latin typeface="Calibri"/>
                <a:ea typeface="Calibri"/>
                <a:cs typeface="Calibri"/>
              </a:rPr>
              <a:t>There is powerful scientific evidence showing the importance of singing, talking, playing, and sharing books in a child's first years.  </a:t>
            </a:r>
            <a:endParaRPr lang="en-US" sz="1200" dirty="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dirty="0">
                <a:solidFill>
                  <a:srgbClr val="000000"/>
                </a:solidFill>
                <a:effectLst/>
                <a:latin typeface="Calibri"/>
                <a:ea typeface="Calibri"/>
                <a:cs typeface="Calibri"/>
              </a:rPr>
              <a:t>Research has shown that most connections in the brain are formed during the first three years of life. From birth to age 5, a child’s brain develops more than at any other time in life. We know that 80% of brain development occurs during a child's first three years and reaches 90% by age 5. A newborn baby has all of the brain cells (neurons) they’ll have for the rest of their life, but it’s the connections between these cells that really make the brain work.  Parents and caregivers who give attention, respond, and interact with their child are literally building the child’s brain.  </a:t>
            </a:r>
            <a:endParaRPr lang="en-US" sz="1200" dirty="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dirty="0">
                <a:solidFill>
                  <a:srgbClr val="000000"/>
                </a:solidFill>
                <a:effectLst/>
                <a:latin typeface="Calibri"/>
                <a:ea typeface="Calibri"/>
                <a:cs typeface="Calibri"/>
              </a:rPr>
              <a:t>One index of neurologic development is the change in gross brain </a:t>
            </a:r>
            <a:r>
              <a:rPr lang="en-US" sz="1200" u="sng" dirty="0">
                <a:solidFill>
                  <a:srgbClr val="000000"/>
                </a:solidFill>
                <a:effectLst/>
                <a:latin typeface="Calibri"/>
                <a:ea typeface="Calibri"/>
                <a:cs typeface="Calibri"/>
              </a:rPr>
              <a:t>weight</a:t>
            </a:r>
            <a:r>
              <a:rPr lang="en-US" sz="1200" dirty="0">
                <a:solidFill>
                  <a:srgbClr val="000000"/>
                </a:solidFill>
                <a:effectLst/>
                <a:latin typeface="Calibri"/>
                <a:ea typeface="Calibri"/>
                <a:cs typeface="Calibri"/>
              </a:rPr>
              <a:t> with age. The most rapid period of brain growth is during the first 2 years of life. The brain more than triples its weight in the first 24 months. You can see on this chart that brain weight increases dramatically from birth to age 3 but note that there is not much increase from age 5 to age 20.  </a:t>
            </a:r>
            <a:endParaRPr lang="en-US" sz="1200" dirty="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200" dirty="0">
                <a:solidFill>
                  <a:srgbClr val="000000"/>
                </a:solidFill>
                <a:effectLst/>
                <a:latin typeface="Calibri"/>
                <a:ea typeface="Calibri"/>
                <a:cs typeface="Calibri"/>
              </a:rPr>
              <a:t>During this initial period of rapid growth, the brain </a:t>
            </a:r>
            <a:r>
              <a:rPr lang="en-US" dirty="0">
                <a:solidFill>
                  <a:srgbClr val="000000"/>
                </a:solidFill>
                <a:latin typeface="Calibri"/>
                <a:ea typeface="Calibri"/>
                <a:cs typeface="Calibri"/>
              </a:rPr>
              <a:t>forms more that 1 million new neural connections every second</a:t>
            </a:r>
            <a:r>
              <a:rPr lang="en-US" sz="1200" dirty="0">
                <a:solidFill>
                  <a:srgbClr val="000000"/>
                </a:solidFill>
                <a:effectLst/>
                <a:latin typeface="Calibri"/>
                <a:ea typeface="Calibri"/>
                <a:cs typeface="Calibri"/>
              </a:rPr>
              <a:t>, which allows children to develop new skills like smiling, talking, and dressing themselves. </a:t>
            </a:r>
            <a:r>
              <a:rPr lang="en-US" sz="1200" u="sng" dirty="0">
                <a:solidFill>
                  <a:srgbClr val="000000"/>
                </a:solidFill>
                <a:effectLst/>
                <a:latin typeface="Calibri"/>
                <a:ea typeface="Calibri"/>
                <a:cs typeface="Calibri"/>
              </a:rPr>
              <a:t>That's why it's never too early to talk, sing, share books, and play with your child.</a:t>
            </a:r>
            <a:endParaRPr lang="en-US" sz="1200" dirty="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4</a:t>
            </a:fld>
            <a:endParaRPr lang="en-US"/>
          </a:p>
        </p:txBody>
      </p:sp>
    </p:spTree>
    <p:extLst>
      <p:ext uri="{BB962C8B-B14F-4D97-AF65-F5344CB8AC3E}">
        <p14:creationId xmlns:p14="http://schemas.microsoft.com/office/powerpoint/2010/main" val="42163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a:solidFill>
                  <a:srgbClr val="000000"/>
                </a:solidFill>
                <a:effectLst/>
                <a:latin typeface="Calibri"/>
                <a:ea typeface="Calibri"/>
                <a:cs typeface="Calibri"/>
              </a:rPr>
              <a:t>First, let’s talk a little about the brain and how it works.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200">
                <a:solidFill>
                  <a:srgbClr val="000000"/>
                </a:solidFill>
                <a:effectLst/>
                <a:latin typeface="Calibri"/>
                <a:ea typeface="Calibri"/>
                <a:cs typeface="Calibri"/>
              </a:rPr>
              <a:t>Our brains are full of cells, called neurons, and they look like that tiny, tree-shaped neuron on the screen. When a child is born, there are billions of these neurons in their brain.</a:t>
            </a:r>
            <a:r>
              <a:rPr lang="en-US">
                <a:solidFill>
                  <a:srgbClr val="000000"/>
                </a:solidFill>
              </a:rPr>
              <a:t> According to the Center on the Developing Child at Harvard, “More than 1 million new neural connections are formed every second in the first few years of life.” We </a:t>
            </a:r>
            <a:r>
              <a:rPr lang="en-US">
                <a:solidFill>
                  <a:srgbClr val="000000"/>
                </a:solidFill>
                <a:effectLst/>
              </a:rPr>
              <a:t>are </a:t>
            </a:r>
            <a:r>
              <a:rPr lang="en-US">
                <a:solidFill>
                  <a:srgbClr val="000000"/>
                </a:solidFill>
              </a:rPr>
              <a:t>going to show you how these neural connections work using our hands and arms.</a:t>
            </a:r>
            <a:r>
              <a:rPr lang="en-US">
                <a:solidFill>
                  <a:srgbClr val="000000"/>
                </a:solidFill>
                <a:latin typeface="Calibri"/>
                <a:ea typeface="Calibri"/>
                <a:cs typeface="Calibri"/>
              </a:rPr>
              <a:t> </a:t>
            </a:r>
            <a:r>
              <a:rPr lang="en-US" sz="1200">
                <a:solidFill>
                  <a:srgbClr val="000000"/>
                </a:solidFill>
                <a:effectLst/>
                <a:latin typeface="Calibri"/>
                <a:ea typeface="Calibri"/>
                <a:cs typeface="Calibri"/>
              </a:rPr>
              <a:t>Please join us!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Let’s make a neuron together.  </a:t>
            </a:r>
            <a:r>
              <a:rPr lang="en-US" sz="1200" b="1">
                <a:solidFill>
                  <a:srgbClr val="000000"/>
                </a:solidFill>
                <a:effectLst/>
                <a:latin typeface="Calibri"/>
                <a:ea typeface="Calibri"/>
                <a:cs typeface="Calibri"/>
              </a:rPr>
              <a:t>[Put wrist of one hand on the bent elbow of the other with fingers facing down. Wiggle bottom fingers!] </a:t>
            </a:r>
            <a:r>
              <a:rPr lang="en-US" sz="1200">
                <a:solidFill>
                  <a:srgbClr val="000000"/>
                </a:solidFill>
                <a:effectLst/>
                <a:latin typeface="Calibri"/>
                <a:ea typeface="Calibri"/>
                <a:cs typeface="Calibri"/>
              </a:rPr>
              <a:t>the part of the brain that looks like the tree roots, those are the dendrites. The dendrites send signals to other neurons.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The tree trunk part is called the axon. </a:t>
            </a:r>
            <a:r>
              <a:rPr lang="en-US" sz="1200" b="1">
                <a:solidFill>
                  <a:srgbClr val="000000"/>
                </a:solidFill>
                <a:effectLst/>
                <a:latin typeface="Calibri"/>
                <a:ea typeface="Calibri"/>
                <a:cs typeface="Calibri"/>
              </a:rPr>
              <a:t>[Rub lifted arm]</a:t>
            </a:r>
            <a:r>
              <a:rPr lang="en-US" sz="1200">
                <a:solidFill>
                  <a:srgbClr val="000000"/>
                </a:solidFill>
                <a:effectLst/>
                <a:latin typeface="Calibri"/>
                <a:ea typeface="Calibri"/>
                <a:cs typeface="Calibri"/>
              </a:rPr>
              <a:t>. The axon transmits signals between the bottom of the neuron and the top. At the top, we have the cell body </a:t>
            </a:r>
            <a:r>
              <a:rPr lang="en-US" sz="1200" b="1">
                <a:solidFill>
                  <a:srgbClr val="000000"/>
                </a:solidFill>
                <a:effectLst/>
                <a:latin typeface="Calibri"/>
                <a:ea typeface="Calibri"/>
                <a:cs typeface="Calibri"/>
              </a:rPr>
              <a:t>[show palm]</a:t>
            </a:r>
            <a:r>
              <a:rPr lang="en-US" sz="1200">
                <a:solidFill>
                  <a:srgbClr val="000000"/>
                </a:solidFill>
                <a:effectLst/>
                <a:latin typeface="Calibri"/>
                <a:ea typeface="Calibri"/>
                <a:cs typeface="Calibri"/>
              </a:rPr>
              <a:t>. The branch-like parts coming out of the cell body are the dendrite spines. </a:t>
            </a:r>
            <a:r>
              <a:rPr lang="en-US" sz="1200" b="1">
                <a:solidFill>
                  <a:srgbClr val="000000"/>
                </a:solidFill>
                <a:effectLst/>
                <a:latin typeface="Calibri"/>
                <a:ea typeface="Calibri"/>
                <a:cs typeface="Calibri"/>
              </a:rPr>
              <a:t>[Wiggle top fingers]</a:t>
            </a:r>
            <a:r>
              <a:rPr lang="en-US" sz="1200">
                <a:solidFill>
                  <a:srgbClr val="000000"/>
                </a:solidFill>
                <a:effectLst/>
                <a:latin typeface="Calibri"/>
                <a:ea typeface="Calibri"/>
                <a:cs typeface="Calibri"/>
              </a:rPr>
              <a:t>. The dendrite spines receive and respond to signals from other neurons.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Each time the dendrite spines of one neuron connect with the roots of another neuron, a signal is sent between them. This connection is called a synapse.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Each of these connections causes the neuron to gain weight because the dendrite spines get bigger and thicker as they absorb new signals, new information. Did you know? After birth, the brain grows 1% per day for the first three months of life and doubles in size in the first year of life.  </a:t>
            </a:r>
            <a:endParaRPr lang="en-US" sz="1200">
              <a:effectLst/>
              <a:latin typeface="Calibri"/>
              <a:ea typeface="Calibri"/>
              <a:cs typeface="Calibri"/>
            </a:endParaRPr>
          </a:p>
          <a:p>
            <a:pPr>
              <a:lnSpc>
                <a:spcPct val="107000"/>
              </a:lnSpc>
              <a:spcAft>
                <a:spcPts val="800"/>
              </a:spcAft>
            </a:pPr>
            <a:endParaRPr lang="en-US">
              <a:solidFill>
                <a:srgbClr val="000000"/>
              </a:solidFill>
              <a:latin typeface="Calibri"/>
              <a:ea typeface="Calibri"/>
              <a:cs typeface="Calibri"/>
            </a:endParaRPr>
          </a:p>
          <a:p>
            <a:pPr>
              <a:lnSpc>
                <a:spcPct val="107000"/>
              </a:lnSpc>
              <a:spcAft>
                <a:spcPts val="800"/>
              </a:spcAft>
            </a:pPr>
            <a:r>
              <a:rPr lang="en-US">
                <a:solidFill>
                  <a:srgbClr val="000000"/>
                </a:solidFill>
              </a:rPr>
              <a:t>[Source: </a:t>
            </a:r>
            <a:r>
              <a:rPr lang="en-US">
                <a:solidFill>
                  <a:srgbClr val="000000"/>
                </a:solidFill>
                <a:hlinkClick r:id="rId3"/>
              </a:rPr>
              <a:t>https://www.zerotothree.org/resource/distillation/22-statistics-you-need-to-know-about-childhood-brain-development/</a:t>
            </a:r>
            <a:r>
              <a:rPr lang="en-US">
                <a:solidFill>
                  <a:srgbClr val="000000"/>
                </a:solidFill>
              </a:rPr>
              <a:t>]</a:t>
            </a:r>
            <a:endParaRPr lang="en-US"/>
          </a:p>
          <a:p>
            <a:pPr>
              <a:lnSpc>
                <a:spcPct val="107000"/>
              </a:lnSpc>
              <a:spcAft>
                <a:spcPts val="800"/>
              </a:spcAft>
            </a:pPr>
            <a:endParaRPr lang="en-US">
              <a:solidFill>
                <a:srgbClr val="000000"/>
              </a:solidFill>
            </a:endParaRPr>
          </a:p>
          <a:p>
            <a:pPr marL="0" marR="0">
              <a:lnSpc>
                <a:spcPct val="107000"/>
              </a:lnSpc>
              <a:spcAft>
                <a:spcPts val="800"/>
              </a:spcAft>
            </a:pPr>
            <a:r>
              <a:rPr lang="en-US" sz="1200">
                <a:solidFill>
                  <a:srgbClr val="000000"/>
                </a:solidFill>
                <a:effectLst/>
                <a:latin typeface="Calibri" panose="020F0502020204030204"/>
                <a:ea typeface="Calibri" panose="020F0502020204030204"/>
                <a:cs typeface="Calibri" panose="020F0502020204030204"/>
              </a:rPr>
              <a:t>This process of neurons connecting and growing is called learning. Every time a baby feels, smells, tastes, hears – new connections are made! 60% of a baby's energy goes to its developing brain. Connections are made with emotions too, not just with the senses. When a baby feels loved when you sing them a lullaby, when you comfort them when they are upset, this creates a new experience and a new synapse.  </a:t>
            </a:r>
            <a:endParaRPr lang="en-US" sz="1200">
              <a:effectLst/>
              <a:latin typeface="Calibri" panose="020F0502020204030204"/>
              <a:ea typeface="Calibri" panose="020F0502020204030204"/>
              <a:cs typeface="Calibri" panose="020F0502020204030204"/>
            </a:endParaRPr>
          </a:p>
          <a:p>
            <a:pPr marL="0" marR="0">
              <a:lnSpc>
                <a:spcPct val="107000"/>
              </a:lnSpc>
              <a:spcAft>
                <a:spcPts val="800"/>
              </a:spcAft>
            </a:pPr>
            <a:r>
              <a:rPr lang="en-US" sz="1200">
                <a:solidFill>
                  <a:srgbClr val="000000"/>
                </a:solidFill>
                <a:effectLst/>
                <a:latin typeface="Calibri"/>
                <a:ea typeface="Calibri"/>
                <a:cs typeface="Calibri"/>
              </a:rPr>
              <a:t>People never stop learning. But, as we get older most synapses connect to ones that are already there, instead of forming totally new ones. That's why what we do with our children in their earliest years makes such a difference – because the foundations of their brains are being built! </a:t>
            </a:r>
            <a:endParaRPr lang="en-US" sz="12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5</a:t>
            </a:fld>
            <a:endParaRPr lang="en-US"/>
          </a:p>
        </p:txBody>
      </p:sp>
    </p:spTree>
    <p:extLst>
      <p:ext uri="{BB962C8B-B14F-4D97-AF65-F5344CB8AC3E}">
        <p14:creationId xmlns:p14="http://schemas.microsoft.com/office/powerpoint/2010/main" val="29373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solidFill>
                  <a:srgbClr val="000000"/>
                </a:solidFill>
                <a:effectLst/>
                <a:latin typeface="Calibri"/>
                <a:ea typeface="Calibri"/>
                <a:cs typeface="Calibri"/>
              </a:rPr>
              <a:t>Parents play a crucial role in baby's brain development. You are an important part of the developmental equation. Babies prefer human stimuli—your face, voice, touch, and even smell—over</a:t>
            </a:r>
            <a:r>
              <a:rPr lang="en-US">
                <a:solidFill>
                  <a:srgbClr val="000000"/>
                </a:solidFill>
                <a:latin typeface="Calibri"/>
                <a:ea typeface="Calibri"/>
                <a:cs typeface="Calibri"/>
              </a:rPr>
              <a:t> anyone</a:t>
            </a:r>
            <a:r>
              <a:rPr lang="en-US" sz="1200">
                <a:solidFill>
                  <a:srgbClr val="000000"/>
                </a:solidFill>
                <a:effectLst/>
                <a:latin typeface="Calibri"/>
                <a:ea typeface="Calibri"/>
                <a:cs typeface="Calibri"/>
              </a:rPr>
              <a:t> </a:t>
            </a:r>
            <a:r>
              <a:rPr lang="en-US">
                <a:solidFill>
                  <a:srgbClr val="000000"/>
                </a:solidFill>
                <a:latin typeface="Calibri"/>
                <a:ea typeface="Calibri"/>
                <a:cs typeface="Calibri"/>
              </a:rPr>
              <a:t>else's.</a:t>
            </a:r>
            <a:r>
              <a:rPr lang="en-US" sz="1200">
                <a:solidFill>
                  <a:srgbClr val="000000"/>
                </a:solidFill>
                <a:effectLst/>
                <a:latin typeface="Calibri"/>
                <a:ea typeface="Calibri"/>
                <a:cs typeface="Calibri"/>
              </a:rPr>
              <a:t>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200">
                <a:solidFill>
                  <a:srgbClr val="000000"/>
                </a:solidFill>
                <a:effectLst/>
                <a:latin typeface="Calibri"/>
                <a:ea typeface="Calibri"/>
                <a:cs typeface="Calibri"/>
              </a:rPr>
              <a:t>To your child, your voice is the most beautiful sound in the world. </a:t>
            </a:r>
            <a:r>
              <a:rPr lang="en-US">
                <a:solidFill>
                  <a:srgbClr val="000000"/>
                </a:solidFill>
              </a:rPr>
              <a:t>Even if you don’t sing as beautifully as someone on your playlist, your child will love hearing you sing. Singing to your child is a type of sharing that helps you feel more connected to each other, and the quality of your voice doesn’t make a difference.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200">
                <a:solidFill>
                  <a:srgbClr val="000000"/>
                </a:solidFill>
                <a:effectLst/>
                <a:latin typeface="Calibri"/>
                <a:ea typeface="Calibri"/>
                <a:cs typeface="Calibri"/>
              </a:rPr>
              <a:t>One way to help baby's brain development is to narrate your day to baby!</a:t>
            </a:r>
            <a:r>
              <a:rPr lang="en-US" sz="1200" i="1">
                <a:solidFill>
                  <a:srgbClr val="000000"/>
                </a:solidFill>
                <a:effectLst/>
                <a:latin typeface="Calibri"/>
                <a:ea typeface="Calibri"/>
                <a:cs typeface="Calibri"/>
              </a:rPr>
              <a:t> "Now I am washing the dishes. After I wash the dishes, we will put on our shoes and jackets and go outside to play</a:t>
            </a:r>
            <a:r>
              <a:rPr lang="en-US" i="1">
                <a:solidFill>
                  <a:srgbClr val="000000"/>
                </a:solidFill>
                <a:latin typeface="Calibri"/>
                <a:ea typeface="Calibri"/>
                <a:cs typeface="Calibri"/>
              </a:rPr>
              <a:t>." </a:t>
            </a:r>
            <a:r>
              <a:rPr lang="en-US">
                <a:solidFill>
                  <a:srgbClr val="000000"/>
                </a:solidFill>
                <a:latin typeface="Calibri"/>
                <a:ea typeface="Calibri"/>
                <a:cs typeface="Calibri"/>
              </a:rPr>
              <a:t>Then, when you are done, look baby in the eye and say, "</a:t>
            </a:r>
            <a:r>
              <a:rPr lang="en-US" sz="1200" i="1">
                <a:solidFill>
                  <a:srgbClr val="000000"/>
                </a:solidFill>
                <a:effectLst/>
                <a:latin typeface="Calibri"/>
                <a:ea typeface="Calibri"/>
                <a:cs typeface="Calibri"/>
              </a:rPr>
              <a:t>Now I am putting on your shoes! Which shoe should we put on first? (Pause) Let's put your shoe on your left foot first... now your right foot."</a:t>
            </a:r>
            <a:r>
              <a:rPr lang="en-US" sz="1200">
                <a:solidFill>
                  <a:srgbClr val="000000"/>
                </a:solidFill>
                <a:effectLst/>
                <a:latin typeface="Calibri"/>
                <a:ea typeface="Calibri"/>
                <a:cs typeface="Calibri"/>
              </a:rPr>
              <a:t> And so on. In this way you expose your baby to new vocabulary and concepts.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When you ask questions and pause, you are also teaching them the rhythm of conversation, even though they are too young to answer. Babies love back-and-forth conversations; they will smile or coo and babble back to you when you talk or sing to them. Make sure you listen and respond to the noises your babies make and be sure to allow some time for them to respond back to you. These exchanges help to build those strong, healthy brain connections!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Your baby’s brain is wired to learn language, but they need to hear a lot of words and conversation from you to build the connections they will need to talk and later to read. Just like they need nutritious food, they also need language to grow and develop. This is true even for babies and/or parents who do not use spoken language, such as parents or children who are Deaf and communicate using American Sign Language.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Communication is the key, no matter what language you use. If you speak more than one language, you should expose your baby to all the languages you speak. It will not confuse them; it will build even more connections in their brains!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a:ea typeface="Calibri"/>
                <a:cs typeface="Calibri"/>
              </a:rPr>
              <a:t>What are some other simple ways you can help your baby's development? [</a:t>
            </a:r>
            <a:r>
              <a:rPr lang="en-US" sz="1200" b="1">
                <a:solidFill>
                  <a:srgbClr val="000000"/>
                </a:solidFill>
                <a:effectLst/>
                <a:latin typeface="Calibri"/>
                <a:ea typeface="Calibri"/>
                <a:cs typeface="Calibri"/>
              </a:rPr>
              <a:t>hopefully someone says reading books!]</a:t>
            </a:r>
            <a:endParaRPr lang="en-US" sz="1200">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10C8E9CA-EFA3-40B9-8C9E-4921DA0D297F}" type="slidenum">
              <a:rPr lang="en-US" smtClean="0"/>
              <a:t>6</a:t>
            </a:fld>
            <a:endParaRPr lang="en-US"/>
          </a:p>
        </p:txBody>
      </p:sp>
    </p:spTree>
    <p:extLst>
      <p:ext uri="{BB962C8B-B14F-4D97-AF65-F5344CB8AC3E}">
        <p14:creationId xmlns:p14="http://schemas.microsoft.com/office/powerpoint/2010/main" val="3599993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Reading books to baby is an important (and easy!) way to help their development.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Board books are a great choice, because they are very sturdy, and they are often simple enough for the youngest listeners.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When choosing books to share with newborns, keep in mind that those with high contrast black and white pictures are the easiest for newborns to see. When a baby is born, there is so much to see, hear, taste, and smell, it can be overwhelming. It is better to introduce babies to pictures their eyes can see and process more easily. It helps them to focus.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No matter what your voice sounds like, to your child it is the most beautiful sound in the world. They love to hear you! Babies are comforted by the voices they recognize as well as the stories that are repeated to them. By choosing a special book to repeat, you are creating a familiar, comforting ritual.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Sharing books not only builds connection with you, but it also builds language and early literacy skills – in every language you are using! Lifelong learning and reading develop from the very beginning.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7</a:t>
            </a:fld>
            <a:endParaRPr lang="en-US"/>
          </a:p>
        </p:txBody>
      </p:sp>
    </p:spTree>
    <p:extLst>
      <p:ext uri="{BB962C8B-B14F-4D97-AF65-F5344CB8AC3E}">
        <p14:creationId xmlns:p14="http://schemas.microsoft.com/office/powerpoint/2010/main" val="181209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a:solidFill>
                  <a:srgbClr val="000000"/>
                </a:solidFill>
                <a:effectLst/>
                <a:latin typeface="Calibri"/>
                <a:ea typeface="Calibri"/>
                <a:cs typeface="Calibri"/>
              </a:rPr>
              <a:t>Many people think the best way to use books with babies is to read them aloud, start to finish, but usually babies don’t have the attention span for an entire book.  </a:t>
            </a:r>
            <a:endParaRPr lang="en-US" sz="1800">
              <a:effectLst/>
              <a:latin typeface="Calibri"/>
              <a:ea typeface="Calibri"/>
              <a:cs typeface="Calibri"/>
            </a:endParaRPr>
          </a:p>
          <a:p>
            <a:pPr marL="457200" marR="0" lvl="1" indent="-182880">
              <a:lnSpc>
                <a:spcPct val="107000"/>
              </a:lnSpc>
              <a:spcBef>
                <a:spcPts val="0"/>
              </a:spcBef>
              <a:buFont typeface="Symbol" panose="05050102010706020507" pitchFamily="18" charset="2"/>
              <a:buChar char=""/>
            </a:pPr>
            <a:r>
              <a:rPr lang="en-US" sz="1800">
                <a:solidFill>
                  <a:srgbClr val="000000"/>
                </a:solidFill>
                <a:effectLst/>
                <a:latin typeface="Calibri"/>
                <a:ea typeface="Calibri"/>
                <a:cs typeface="Calibri"/>
              </a:rPr>
              <a:t>You can do so many things, like:  </a:t>
            </a:r>
            <a:endParaRPr lang="en-US" sz="1800">
              <a:effectLst/>
              <a:latin typeface="Calibri"/>
              <a:ea typeface="Calibri"/>
              <a:cs typeface="Calibri"/>
            </a:endParaRPr>
          </a:p>
          <a:p>
            <a:pPr marL="457200" marR="0" lvl="1" indent="-182880">
              <a:lnSpc>
                <a:spcPct val="107000"/>
              </a:lnSpc>
              <a:spcBef>
                <a:spcPts val="0"/>
              </a:spcBef>
              <a:buFont typeface="Symbol" panose="05050102010706020507" pitchFamily="18" charset="2"/>
              <a:buChar char=""/>
            </a:pPr>
            <a:r>
              <a:rPr lang="en-US" sz="1800">
                <a:solidFill>
                  <a:srgbClr val="000000"/>
                </a:solidFill>
                <a:effectLst/>
                <a:latin typeface="Calibri"/>
                <a:ea typeface="Calibri"/>
                <a:cs typeface="Calibri"/>
              </a:rPr>
              <a:t>read just one or two pages </a:t>
            </a:r>
            <a:endParaRPr lang="en-US" sz="1800">
              <a:effectLst/>
              <a:latin typeface="Calibri"/>
              <a:ea typeface="Calibri"/>
              <a:cs typeface="Calibri"/>
            </a:endParaRPr>
          </a:p>
          <a:p>
            <a:pPr marL="457200" marR="0" lvl="1" indent="-182880">
              <a:lnSpc>
                <a:spcPct val="107000"/>
              </a:lnSpc>
              <a:spcBef>
                <a:spcPts val="0"/>
              </a:spcBef>
              <a:buFont typeface="Symbol" panose="05050102010706020507" pitchFamily="18" charset="2"/>
              <a:buChar char=""/>
            </a:pPr>
            <a:r>
              <a:rPr lang="en-US" sz="1800">
                <a:solidFill>
                  <a:srgbClr val="000000"/>
                </a:solidFill>
                <a:effectLst/>
                <a:latin typeface="Calibri"/>
                <a:ea typeface="Calibri"/>
                <a:cs typeface="Calibri"/>
              </a:rPr>
              <a:t>look at one picture and talk about it </a:t>
            </a:r>
            <a:endParaRPr lang="en-US" sz="1800">
              <a:effectLst/>
              <a:latin typeface="Calibri"/>
              <a:ea typeface="Calibri"/>
              <a:cs typeface="Calibri"/>
            </a:endParaRPr>
          </a:p>
          <a:p>
            <a:pPr marL="457200" marR="0" lvl="1" indent="-182880">
              <a:lnSpc>
                <a:spcPct val="107000"/>
              </a:lnSpc>
              <a:spcBef>
                <a:spcPts val="0"/>
              </a:spcBef>
              <a:buFont typeface="Symbol" panose="05050102010706020507" pitchFamily="18" charset="2"/>
              <a:buChar char=""/>
            </a:pPr>
            <a:r>
              <a:rPr lang="en-US" sz="1800">
                <a:solidFill>
                  <a:srgbClr val="000000"/>
                </a:solidFill>
                <a:effectLst/>
                <a:latin typeface="Calibri"/>
                <a:ea typeface="Calibri"/>
                <a:cs typeface="Calibri"/>
              </a:rPr>
              <a:t>ask questions and answer them </a:t>
            </a:r>
            <a:endParaRPr lang="en-US" sz="1800">
              <a:effectLst/>
              <a:latin typeface="Calibri"/>
              <a:ea typeface="Calibri"/>
              <a:cs typeface="Calibri"/>
            </a:endParaRPr>
          </a:p>
          <a:p>
            <a:pPr marL="457200" marR="0" lvl="1" indent="-182880">
              <a:lnSpc>
                <a:spcPct val="107000"/>
              </a:lnSpc>
              <a:spcBef>
                <a:spcPts val="0"/>
              </a:spcBef>
              <a:spcAft>
                <a:spcPts val="800"/>
              </a:spcAft>
              <a:buFont typeface="Symbol" panose="05050102010706020507" pitchFamily="18" charset="2"/>
              <a:buChar char=""/>
            </a:pPr>
            <a:r>
              <a:rPr lang="en-US" sz="1800">
                <a:solidFill>
                  <a:srgbClr val="000000"/>
                </a:solidFill>
                <a:effectLst/>
                <a:latin typeface="Calibri"/>
                <a:ea typeface="Calibri"/>
                <a:cs typeface="Calibri"/>
              </a:rPr>
              <a:t>sing the book to a familiar tune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Connecting the pictures in books with words for everyday things around us gives babies building blocks for communication. That's why talking about the pictures is another great way to share books. I am sure you can think of some other ways too! </a:t>
            </a:r>
            <a:endParaRPr lang="en-US" sz="1800">
              <a:effectLst/>
              <a:latin typeface="Calibri"/>
              <a:ea typeface="Calibri"/>
              <a:cs typeface="Calibri"/>
            </a:endParaRPr>
          </a:p>
          <a:p>
            <a:pPr marL="0" marR="0">
              <a:lnSpc>
                <a:spcPct val="107000"/>
              </a:lnSpc>
              <a:spcAft>
                <a:spcPts val="800"/>
              </a:spcAft>
            </a:pPr>
            <a:r>
              <a:rPr lang="en-US" sz="1800">
                <a:solidFill>
                  <a:srgbClr val="000000"/>
                </a:solidFill>
                <a:effectLst/>
                <a:latin typeface="Calibri"/>
                <a:ea typeface="Calibri"/>
                <a:cs typeface="Calibri"/>
              </a:rPr>
              <a:t>It is not always easy to think of what to say, so let’s practice it now.  [</a:t>
            </a:r>
            <a:r>
              <a:rPr lang="en-US" sz="1800" b="1">
                <a:solidFill>
                  <a:srgbClr val="000000"/>
                </a:solidFill>
                <a:effectLst/>
                <a:latin typeface="Calibri"/>
                <a:ea typeface="Calibri"/>
                <a:cs typeface="Calibri"/>
              </a:rPr>
              <a:t>distribute board books, or have parents take the board book out of the bag of goodies]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Choose a page from your board book and describe to your baby what you see or talk about a nice memory it brings up. No need to be embarrassed-- everyone will be doing it at the same time, so we are not paying attention to each other. I will do it too, for a couple of minutes.  </a:t>
            </a:r>
            <a:endParaRPr lang="en-US" sz="1800">
              <a:effectLst/>
              <a:latin typeface="Calibri"/>
              <a:ea typeface="Calibri"/>
              <a:cs typeface="Calibri"/>
            </a:endParaRPr>
          </a:p>
          <a:p>
            <a:pPr marL="0" marR="0">
              <a:lnSpc>
                <a:spcPct val="107000"/>
              </a:lnSpc>
              <a:spcAft>
                <a:spcPts val="800"/>
              </a:spcAft>
            </a:pPr>
            <a:endPar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b="1">
                <a:solidFill>
                  <a:srgbClr val="000000"/>
                </a:solidFill>
                <a:effectLst/>
                <a:latin typeface="Calibri"/>
                <a:ea typeface="Calibri"/>
                <a:cs typeface="Calibri"/>
              </a:rPr>
              <a:t>[Give a couple of minutes]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GREAT JOB!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a:solidFill>
                  <a:srgbClr val="000000"/>
                </a:solidFill>
              </a:rPr>
              <a:t>Sharing </a:t>
            </a:r>
            <a:r>
              <a:rPr lang="en-US">
                <a:solidFill>
                  <a:srgbClr val="000000"/>
                </a:solidFill>
                <a:effectLst/>
              </a:rPr>
              <a:t>books with your baby</a:t>
            </a:r>
            <a:r>
              <a:rPr lang="en-US">
                <a:solidFill>
                  <a:srgbClr val="000000"/>
                </a:solidFill>
              </a:rPr>
              <a:t> during this workshop</a:t>
            </a:r>
            <a:r>
              <a:rPr lang="en-US">
                <a:solidFill>
                  <a:srgbClr val="000000"/>
                </a:solidFill>
                <a:effectLst/>
              </a:rPr>
              <a:t> will </a:t>
            </a:r>
            <a:r>
              <a:rPr lang="en-US">
                <a:solidFill>
                  <a:srgbClr val="000000"/>
                </a:solidFill>
              </a:rPr>
              <a:t>help you to become </a:t>
            </a:r>
            <a:r>
              <a:rPr lang="en-US">
                <a:solidFill>
                  <a:srgbClr val="000000"/>
                </a:solidFill>
                <a:effectLst/>
              </a:rPr>
              <a:t>more comfortable </a:t>
            </a:r>
            <a:r>
              <a:rPr lang="en-US">
                <a:solidFill>
                  <a:srgbClr val="000000"/>
                </a:solidFill>
              </a:rPr>
              <a:t>sharing books together at home</a:t>
            </a:r>
            <a:r>
              <a:rPr lang="en-US">
                <a:solidFill>
                  <a:srgbClr val="000000"/>
                </a:solidFill>
                <a:effectLst/>
              </a:rPr>
              <a:t>.</a:t>
            </a:r>
            <a:r>
              <a:rPr lang="en-US" sz="1800">
                <a:solidFill>
                  <a:srgbClr val="000000"/>
                </a:solidFill>
                <a:latin typeface="Calibri"/>
                <a:ea typeface="Calibri"/>
                <a:cs typeface="Calibri"/>
              </a:rPr>
              <a:t> </a:t>
            </a:r>
            <a:r>
              <a:rPr lang="en-US" sz="1800">
                <a:solidFill>
                  <a:srgbClr val="000000"/>
                </a:solidFill>
                <a:effectLst/>
                <a:latin typeface="Calibri"/>
                <a:ea typeface="Calibri"/>
                <a:cs typeface="Calibri"/>
              </a:rPr>
              <a:t>Try to notice what pages/images your baby is paying special attention to. You may even have favorites of your own. Your baby will become more familiar with the sounds too, so these favorite pages will be an additional way to comfort them when they need calming.  </a:t>
            </a:r>
            <a:endParaRPr lang="en-US" sz="1800">
              <a:effectLst/>
              <a:latin typeface="Calibri"/>
              <a:ea typeface="Calibri"/>
              <a:cs typeface="Calibri"/>
            </a:endParaRPr>
          </a:p>
          <a:p>
            <a:pPr marL="0" marR="0">
              <a:lnSpc>
                <a:spcPct val="107000"/>
              </a:lnSpc>
              <a:spcAft>
                <a:spcPts val="800"/>
              </a:spcAft>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Aft>
                <a:spcPts val="800"/>
              </a:spcAft>
            </a:pPr>
            <a:r>
              <a:rPr lang="en-US" sz="1800">
                <a:solidFill>
                  <a:srgbClr val="000000"/>
                </a:solidFill>
                <a:effectLst/>
                <a:latin typeface="Calibri"/>
                <a:ea typeface="Calibri"/>
                <a:cs typeface="Calibri"/>
              </a:rPr>
              <a:t>Don’t be surprised if baby seems extra attentive or happy when you repeat the way you read and describe pictures. Children love repetition and learn from it. </a:t>
            </a:r>
            <a:endParaRPr lang="en-US" sz="18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0C8E9CA-EFA3-40B9-8C9E-4921DA0D297F}" type="slidenum">
              <a:rPr lang="en-US" smtClean="0"/>
              <a:t>8</a:t>
            </a:fld>
            <a:endParaRPr lang="en-US"/>
          </a:p>
        </p:txBody>
      </p:sp>
    </p:spTree>
    <p:extLst>
      <p:ext uri="{BB962C8B-B14F-4D97-AF65-F5344CB8AC3E}">
        <p14:creationId xmlns:p14="http://schemas.microsoft.com/office/powerpoint/2010/main" val="154590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a:solidFill>
                  <a:srgbClr val="000000"/>
                </a:solidFill>
                <a:effectLst/>
                <a:latin typeface="Calibri"/>
                <a:ea typeface="Calibri"/>
                <a:cs typeface="Calibri"/>
              </a:rPr>
              <a:t>Use familiar tunes to bring a book to life. Let’s try singing the words to a book. We are going to use the book "Hello, My World" as our model. This book has pictures of a sun, a bird, flowers and clouds. We're going to sing about things we see in this book using the tune we sang at the beginning. So instead of Hello Everybody we’ll sing Hello Sun, yes indeed. </a:t>
            </a:r>
            <a:r>
              <a:rPr lang="en-US" sz="1200" b="1">
                <a:solidFill>
                  <a:srgbClr val="000000"/>
                </a:solidFill>
                <a:effectLst/>
                <a:latin typeface="Calibri"/>
                <a:ea typeface="Calibri"/>
                <a:cs typeface="Calibri"/>
              </a:rPr>
              <a:t>[Sing book together!] </a:t>
            </a:r>
            <a:endParaRPr lang="en-US" sz="1200">
              <a:effectLst/>
              <a:latin typeface="Calibri"/>
              <a:ea typeface="Calibri"/>
              <a:cs typeface="Calibri"/>
            </a:endParaRPr>
          </a:p>
          <a:p>
            <a:pPr marL="0" marR="0">
              <a:lnSpc>
                <a:spcPct val="107000"/>
              </a:lnSpc>
              <a:spcAft>
                <a:spcPts val="800"/>
              </a:spcAft>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200">
                <a:solidFill>
                  <a:srgbClr val="000000"/>
                </a:solidFill>
                <a:effectLst/>
                <a:latin typeface="Calibri"/>
                <a:ea typeface="Calibri"/>
                <a:cs typeface="Calibri"/>
              </a:rPr>
              <a:t>We hope you will enjoy using the books in your tote at home in all these ways too. </a:t>
            </a:r>
            <a:r>
              <a:rPr lang="en-US">
                <a:solidFill>
                  <a:srgbClr val="000000"/>
                </a:solidFill>
              </a:rPr>
              <a:t>Sharing books for even a few minutes each day builds strong language skills and a love of learning. It also creates a special connection between you and your baby while building wonderful memories of fun time spent together.</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C8E9CA-EFA3-40B9-8C9E-4921DA0D297F}" type="slidenum">
              <a:rPr lang="en-US" smtClean="0"/>
              <a:t>9</a:t>
            </a:fld>
            <a:endParaRPr lang="en-US"/>
          </a:p>
        </p:txBody>
      </p:sp>
    </p:spTree>
    <p:extLst>
      <p:ext uri="{BB962C8B-B14F-4D97-AF65-F5344CB8AC3E}">
        <p14:creationId xmlns:p14="http://schemas.microsoft.com/office/powerpoint/2010/main" val="101044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44000" cy="485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muivin01\Desktop\MC_emblem_4c.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2500" y="3409950"/>
            <a:ext cx="13190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8600" y="2231231"/>
            <a:ext cx="8686800" cy="1102519"/>
          </a:xfrm>
        </p:spPr>
        <p:txBody>
          <a:bodyPr/>
          <a:lstStyle>
            <a:lvl1pPr>
              <a:defRPr>
                <a:solidFill>
                  <a:srgbClr val="703B97"/>
                </a:solidFill>
              </a:defRPr>
            </a:lvl1pPr>
          </a:lstStyle>
          <a:p>
            <a:r>
              <a:rPr lang="en-US"/>
              <a:t>Click to edit Master title style</a:t>
            </a:r>
          </a:p>
        </p:txBody>
      </p:sp>
      <p:sp>
        <p:nvSpPr>
          <p:cNvPr id="3" name="Subtitle 2"/>
          <p:cNvSpPr>
            <a:spLocks noGrp="1"/>
          </p:cNvSpPr>
          <p:nvPr>
            <p:ph type="subTitle" idx="1"/>
          </p:nvPr>
        </p:nvSpPr>
        <p:spPr>
          <a:xfrm>
            <a:off x="1524000" y="3409950"/>
            <a:ext cx="6096000" cy="12382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b="25820"/>
          <a:stretch/>
        </p:blipFill>
        <p:spPr>
          <a:xfrm>
            <a:off x="1694518" y="666751"/>
            <a:ext cx="5754964" cy="1188720"/>
          </a:xfrm>
          <a:prstGeom prst="rect">
            <a:avLst/>
          </a:prstGeom>
        </p:spPr>
      </p:pic>
    </p:spTree>
    <p:extLst>
      <p:ext uri="{BB962C8B-B14F-4D97-AF65-F5344CB8AC3E}">
        <p14:creationId xmlns:p14="http://schemas.microsoft.com/office/powerpoint/2010/main" val="161160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FC6C674-2904-4C47-968D-5FDC2848E43A}" type="datetimeFigureOut">
              <a:rPr lang="en-US" smtClean="0"/>
              <a:t>8/27/2025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41DC5AA-E049-441B-AEE1-2E33FFAD25E9}" type="slidenum">
              <a:rPr lang="en-US" smtClean="0"/>
              <a:t>‹#›</a:t>
            </a:fld>
            <a:endParaRPr lang="en-US"/>
          </a:p>
        </p:txBody>
      </p:sp>
    </p:spTree>
    <p:extLst>
      <p:ext uri="{BB962C8B-B14F-4D97-AF65-F5344CB8AC3E}">
        <p14:creationId xmlns:p14="http://schemas.microsoft.com/office/powerpoint/2010/main" val="348800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FC6C674-2904-4C47-968D-5FDC2848E43A}" type="datetimeFigureOut">
              <a:rPr lang="en-US" smtClean="0"/>
              <a:t>8/27/2025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41DC5AA-E049-441B-AEE1-2E33FFAD25E9}" type="slidenum">
              <a:rPr lang="en-US" smtClean="0"/>
              <a:t>‹#›</a:t>
            </a:fld>
            <a:endParaRPr lang="en-US"/>
          </a:p>
        </p:txBody>
      </p:sp>
    </p:spTree>
    <p:extLst>
      <p:ext uri="{BB962C8B-B14F-4D97-AF65-F5344CB8AC3E}">
        <p14:creationId xmlns:p14="http://schemas.microsoft.com/office/powerpoint/2010/main" val="201776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172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3381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4933950"/>
            <a:ext cx="1524000" cy="207432"/>
          </a:xfrm>
          <a:prstGeom prst="rect">
            <a:avLst/>
          </a:prstGeom>
        </p:spPr>
        <p:txBody>
          <a:bodyPr/>
          <a:lstStyle>
            <a:lvl1pPr>
              <a:defRPr sz="1100" b="1"/>
            </a:lvl1pPr>
          </a:lstStyle>
          <a:p>
            <a:r>
              <a:rPr lang="en-US"/>
              <a:t>Session 1: Baby’s Brain</a:t>
            </a:r>
          </a:p>
        </p:txBody>
      </p:sp>
    </p:spTree>
    <p:extLst>
      <p:ext uri="{BB962C8B-B14F-4D97-AF65-F5344CB8AC3E}">
        <p14:creationId xmlns:p14="http://schemas.microsoft.com/office/powerpoint/2010/main" val="5747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FC6C674-2904-4C47-968D-5FDC2848E43A}" type="datetimeFigureOut">
              <a:rPr lang="en-US" smtClean="0"/>
              <a:t>8/27/2025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D41DC5AA-E049-441B-AEE1-2E33FFAD25E9}" type="slidenum">
              <a:rPr lang="en-US" smtClean="0"/>
              <a:t>‹#›</a:t>
            </a:fld>
            <a:endParaRPr lang="en-US"/>
          </a:p>
        </p:txBody>
      </p:sp>
    </p:spTree>
    <p:extLst>
      <p:ext uri="{BB962C8B-B14F-4D97-AF65-F5344CB8AC3E}">
        <p14:creationId xmlns:p14="http://schemas.microsoft.com/office/powerpoint/2010/main" val="3859021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5FC6C674-2904-4C47-968D-5FDC2848E43A}" type="datetimeFigureOut">
              <a:rPr lang="en-US" smtClean="0"/>
              <a:t>8/27/2025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41DC5AA-E049-441B-AEE1-2E33FFAD25E9}" type="slidenum">
              <a:rPr lang="en-US" smtClean="0"/>
              <a:t>‹#›</a:t>
            </a:fld>
            <a:endParaRPr lang="en-US"/>
          </a:p>
        </p:txBody>
      </p:sp>
    </p:spTree>
    <p:extLst>
      <p:ext uri="{BB962C8B-B14F-4D97-AF65-F5344CB8AC3E}">
        <p14:creationId xmlns:p14="http://schemas.microsoft.com/office/powerpoint/2010/main" val="283919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FC6C674-2904-4C47-968D-5FDC2848E43A}" type="datetimeFigureOut">
              <a:rPr lang="en-US" smtClean="0"/>
              <a:t>8/27/2025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41DC5AA-E049-441B-AEE1-2E33FFAD25E9}" type="slidenum">
              <a:rPr lang="en-US" smtClean="0"/>
              <a:t>‹#›</a:t>
            </a:fld>
            <a:endParaRPr lang="en-US"/>
          </a:p>
        </p:txBody>
      </p:sp>
    </p:spTree>
    <p:extLst>
      <p:ext uri="{BB962C8B-B14F-4D97-AF65-F5344CB8AC3E}">
        <p14:creationId xmlns:p14="http://schemas.microsoft.com/office/powerpoint/2010/main" val="217058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FC6C674-2904-4C47-968D-5FDC2848E43A}" type="datetimeFigureOut">
              <a:rPr lang="en-US" smtClean="0"/>
              <a:t>8/27/2025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41DC5AA-E049-441B-AEE1-2E33FFAD25E9}" type="slidenum">
              <a:rPr lang="en-US" smtClean="0"/>
              <a:t>‹#›</a:t>
            </a:fld>
            <a:endParaRPr lang="en-US"/>
          </a:p>
        </p:txBody>
      </p:sp>
    </p:spTree>
    <p:extLst>
      <p:ext uri="{BB962C8B-B14F-4D97-AF65-F5344CB8AC3E}">
        <p14:creationId xmlns:p14="http://schemas.microsoft.com/office/powerpoint/2010/main" val="1952691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FC6C674-2904-4C47-968D-5FDC2848E43A}" type="datetimeFigureOut">
              <a:rPr lang="en-US" smtClean="0"/>
              <a:t>8/27/2025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41DC5AA-E049-441B-AEE1-2E33FFAD25E9}" type="slidenum">
              <a:rPr lang="en-US" smtClean="0"/>
              <a:t>‹#›</a:t>
            </a:fld>
            <a:endParaRPr lang="en-US"/>
          </a:p>
        </p:txBody>
      </p:sp>
    </p:spTree>
    <p:extLst>
      <p:ext uri="{BB962C8B-B14F-4D97-AF65-F5344CB8AC3E}">
        <p14:creationId xmlns:p14="http://schemas.microsoft.com/office/powerpoint/2010/main" val="211919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r="62833" b="25413"/>
          <a:stretch/>
        </p:blipFill>
        <p:spPr bwMode="auto">
          <a:xfrm>
            <a:off x="7893560" y="4171950"/>
            <a:ext cx="1088515" cy="60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0" y="0"/>
            <a:ext cx="9144000" cy="742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33351"/>
            <a:ext cx="8229600" cy="6095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895350"/>
            <a:ext cx="8229600" cy="36992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933950"/>
            <a:ext cx="9144000" cy="228600"/>
            <a:chOff x="0" y="6553200"/>
            <a:chExt cx="9144000" cy="304800"/>
          </a:xfrm>
        </p:grpSpPr>
        <p:sp>
          <p:nvSpPr>
            <p:cNvPr id="9" name="Rectangle 8"/>
            <p:cNvSpPr/>
            <p:nvPr/>
          </p:nvSpPr>
          <p:spPr>
            <a:xfrm>
              <a:off x="0" y="6553200"/>
              <a:ext cx="1524000" cy="304800"/>
            </a:xfrm>
            <a:prstGeom prst="rect">
              <a:avLst/>
            </a:prstGeom>
            <a:solidFill>
              <a:srgbClr val="F2C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96000" y="6553200"/>
              <a:ext cx="1524000" cy="304800"/>
            </a:xfrm>
            <a:prstGeom prst="rect">
              <a:avLst/>
            </a:prstGeom>
            <a:solidFill>
              <a:srgbClr val="703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0" y="6553200"/>
              <a:ext cx="1524000" cy="304800"/>
            </a:xfrm>
            <a:prstGeom prst="rect">
              <a:avLst/>
            </a:prstGeom>
            <a:solidFill>
              <a:srgbClr val="F2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0" y="6553200"/>
              <a:ext cx="1524000" cy="304800"/>
            </a:xfrm>
            <a:prstGeom prst="rect">
              <a:avLst/>
            </a:prstGeom>
            <a:solidFill>
              <a:srgbClr val="1CA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24000" y="6553200"/>
              <a:ext cx="1524000" cy="304800"/>
            </a:xfrm>
            <a:prstGeom prst="rect">
              <a:avLst/>
            </a:prstGeom>
            <a:solidFill>
              <a:srgbClr val="00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20000" y="6553200"/>
              <a:ext cx="1524000" cy="304800"/>
            </a:xfrm>
            <a:prstGeom prst="rect">
              <a:avLst/>
            </a:prstGeom>
            <a:solidFill>
              <a:srgbClr val="F2C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661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14.sv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3.pn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14.sv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a:solidFill>
                  <a:srgbClr val="0068B3"/>
                </a:solidFill>
              </a:rPr>
              <a:t>Hatchlings Parent Workshop:</a:t>
            </a:r>
            <a:br>
              <a:rPr lang="en-US">
                <a:solidFill>
                  <a:srgbClr val="0068B3"/>
                </a:solidFill>
              </a:rPr>
            </a:br>
            <a:r>
              <a:rPr lang="en-US">
                <a:solidFill>
                  <a:srgbClr val="0068B3"/>
                </a:solidFill>
              </a:rPr>
              <a:t>Session 1: Baby’s Brain</a:t>
            </a:r>
          </a:p>
        </p:txBody>
      </p:sp>
      <p:sp>
        <p:nvSpPr>
          <p:cNvPr id="3" name="Subtitle 2"/>
          <p:cNvSpPr>
            <a:spLocks noGrp="1"/>
          </p:cNvSpPr>
          <p:nvPr>
            <p:ph type="subTitle" idx="1"/>
          </p:nvPr>
        </p:nvSpPr>
        <p:spPr/>
        <p:txBody>
          <a:bodyPr>
            <a:normAutofit/>
          </a:bodyPr>
          <a:lstStyle/>
          <a:p>
            <a:endParaRPr lang="en-US" sz="1600"/>
          </a:p>
          <a:p>
            <a:endParaRPr lang="en-US" sz="1600"/>
          </a:p>
          <a:p>
            <a:r>
              <a:rPr lang="en-US" sz="1600"/>
              <a:t>This program has been adapted from Dr. Betsy Diamant-Cohen’s Mother Goose on the Loose: Hatchlings</a:t>
            </a:r>
          </a:p>
        </p:txBody>
      </p:sp>
      <p:pic>
        <p:nvPicPr>
          <p:cNvPr id="4" name="Picture 3">
            <a:extLst>
              <a:ext uri="{FF2B5EF4-FFF2-40B4-BE49-F238E27FC236}">
                <a16:creationId xmlns:a16="http://schemas.microsoft.com/office/drawing/2014/main" id="{CE455211-AA60-4BB9-B66D-6648603DCDDE}"/>
              </a:ext>
            </a:extLst>
          </p:cNvPr>
          <p:cNvPicPr>
            <a:picLocks noChangeAspect="1"/>
          </p:cNvPicPr>
          <p:nvPr/>
        </p:nvPicPr>
        <p:blipFill>
          <a:blip r:embed="rId3"/>
          <a:stretch>
            <a:fillRect/>
          </a:stretch>
        </p:blipFill>
        <p:spPr>
          <a:xfrm>
            <a:off x="76200" y="4528733"/>
            <a:ext cx="1676400" cy="350436"/>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CCFF75FF-7135-4191-A98E-1B42F76E7B78}"/>
              </a:ext>
            </a:extLst>
          </p:cNvPr>
          <p:cNvPicPr>
            <a:picLocks noChangeAspect="1"/>
          </p:cNvPicPr>
          <p:nvPr/>
        </p:nvPicPr>
        <p:blipFill>
          <a:blip r:embed="rId4"/>
          <a:stretch>
            <a:fillRect/>
          </a:stretch>
        </p:blipFill>
        <p:spPr>
          <a:xfrm>
            <a:off x="76200" y="3655480"/>
            <a:ext cx="1447800" cy="747190"/>
          </a:xfrm>
          <a:prstGeom prst="rect">
            <a:avLst/>
          </a:prstGeom>
        </p:spPr>
      </p:pic>
    </p:spTree>
    <p:extLst>
      <p:ext uri="{BB962C8B-B14F-4D97-AF65-F5344CB8AC3E}">
        <p14:creationId xmlns:p14="http://schemas.microsoft.com/office/powerpoint/2010/main" val="1204003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419100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26789" y="0"/>
            <a:ext cx="4316015" cy="4969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76200" y="331249"/>
            <a:ext cx="4114800" cy="1569660"/>
          </a:xfrm>
          <a:prstGeom prst="rect">
            <a:avLst/>
          </a:prstGeom>
        </p:spPr>
        <p:txBody>
          <a:bodyPr wrap="square" lIns="91440" tIns="45720" rIns="91440" bIns="45720" anchor="t">
            <a:spAutoFit/>
          </a:bodyPr>
          <a:lstStyle/>
          <a:p>
            <a:r>
              <a:rPr lang="en-US" sz="3200" b="1">
                <a:solidFill>
                  <a:srgbClr val="0068B3"/>
                </a:solidFill>
                <a:latin typeface="+mj-lt"/>
              </a:rPr>
              <a:t>The brain likes to remember happy moments.</a:t>
            </a:r>
          </a:p>
        </p:txBody>
      </p:sp>
      <p:sp>
        <p:nvSpPr>
          <p:cNvPr id="28" name="Rectangle 27">
            <a:extLst>
              <a:ext uri="{FF2B5EF4-FFF2-40B4-BE49-F238E27FC236}">
                <a16:creationId xmlns:a16="http://schemas.microsoft.com/office/drawing/2014/main" id="{1F76258C-3A74-4E6D-976B-E9ED9FC8F3A5}"/>
              </a:ext>
            </a:extLst>
          </p:cNvPr>
          <p:cNvSpPr/>
          <p:nvPr/>
        </p:nvSpPr>
        <p:spPr>
          <a:xfrm>
            <a:off x="4343400" y="369332"/>
            <a:ext cx="4229100" cy="830997"/>
          </a:xfrm>
          <a:prstGeom prst="rect">
            <a:avLst/>
          </a:prstGeom>
        </p:spPr>
        <p:txBody>
          <a:bodyPr wrap="square">
            <a:spAutoFit/>
          </a:bodyPr>
          <a:lstStyle/>
          <a:p>
            <a:r>
              <a:rPr lang="en-US" sz="2400"/>
              <a:t>Your song is even more powerful if you smile while you sing. </a:t>
            </a:r>
          </a:p>
        </p:txBody>
      </p:sp>
      <p:sp>
        <p:nvSpPr>
          <p:cNvPr id="29" name="TextBox 30">
            <a:extLst>
              <a:ext uri="{FF2B5EF4-FFF2-40B4-BE49-F238E27FC236}">
                <a16:creationId xmlns:a16="http://schemas.microsoft.com/office/drawing/2014/main" id="{CBF33E07-000E-42F9-9D77-83B971FC030F}"/>
              </a:ext>
            </a:extLst>
          </p:cNvPr>
          <p:cNvSpPr txBox="1"/>
          <p:nvPr/>
        </p:nvSpPr>
        <p:spPr>
          <a:xfrm>
            <a:off x="762000" y="4324350"/>
            <a:ext cx="3073400" cy="654025"/>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Choose songs with words that focus on love and positivity!</a:t>
            </a:r>
          </a:p>
          <a:p>
            <a:pPr>
              <a:spcBef>
                <a:spcPct val="0"/>
              </a:spcBef>
            </a:pPr>
            <a:endParaRPr lang="en-US" sz="1050">
              <a:solidFill>
                <a:srgbClr val="0068B3"/>
              </a:solidFill>
              <a:latin typeface="Arial" panose="020B0604020202020204" pitchFamily="34" charset="0"/>
              <a:cs typeface="Arial" panose="020B0604020202020204" pitchFamily="34" charset="0"/>
            </a:endParaRPr>
          </a:p>
        </p:txBody>
      </p:sp>
      <p:sp>
        <p:nvSpPr>
          <p:cNvPr id="30" name="Freeform 34">
            <a:extLst>
              <a:ext uri="{FF2B5EF4-FFF2-40B4-BE49-F238E27FC236}">
                <a16:creationId xmlns:a16="http://schemas.microsoft.com/office/drawing/2014/main" id="{3C0F969E-6A74-4F31-83DF-9B099E876517}"/>
              </a:ext>
            </a:extLst>
          </p:cNvPr>
          <p:cNvSpPr/>
          <p:nvPr/>
        </p:nvSpPr>
        <p:spPr>
          <a:xfrm>
            <a:off x="38100" y="4128998"/>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24">
            <a:extLst>
              <a:ext uri="{FF2B5EF4-FFF2-40B4-BE49-F238E27FC236}">
                <a16:creationId xmlns:a16="http://schemas.microsoft.com/office/drawing/2014/main" id="{045BC15A-071B-4D6F-9092-11A5D0129372}"/>
              </a:ext>
            </a:extLst>
          </p:cNvPr>
          <p:cNvSpPr/>
          <p:nvPr/>
        </p:nvSpPr>
        <p:spPr>
          <a:xfrm>
            <a:off x="686784" y="1810972"/>
            <a:ext cx="2441534" cy="2407963"/>
          </a:xfrm>
          <a:custGeom>
            <a:avLst/>
            <a:gdLst/>
            <a:ahLst/>
            <a:cxnLst/>
            <a:rect l="l" t="t" r="r" b="b"/>
            <a:pathLst>
              <a:path w="4851031" h="4784329">
                <a:moveTo>
                  <a:pt x="0" y="0"/>
                </a:moveTo>
                <a:lnTo>
                  <a:pt x="4851031" y="0"/>
                </a:lnTo>
                <a:lnTo>
                  <a:pt x="4851031" y="4784329"/>
                </a:lnTo>
                <a:lnTo>
                  <a:pt x="0" y="47843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802EAE6-A6AC-4C97-966D-DD07DD3178E7}"/>
              </a:ext>
            </a:extLst>
          </p:cNvPr>
          <p:cNvSpPr/>
          <p:nvPr/>
        </p:nvSpPr>
        <p:spPr>
          <a:xfrm>
            <a:off x="4804744" y="1243676"/>
            <a:ext cx="4009127" cy="3508653"/>
          </a:xfrm>
          <a:prstGeom prst="rect">
            <a:avLst/>
          </a:prstGeom>
        </p:spPr>
        <p:txBody>
          <a:bodyPr wrap="square" lIns="91440" tIns="45720" rIns="91440" bIns="45720" anchor="t">
            <a:spAutoFit/>
          </a:bodyPr>
          <a:lstStyle/>
          <a:p>
            <a:r>
              <a:rPr lang="en-US" sz="1400" u="sng" dirty="0"/>
              <a:t>If You're Happy and You Know It</a:t>
            </a:r>
          </a:p>
          <a:p>
            <a:r>
              <a:rPr lang="en-US" sz="1000" dirty="0"/>
              <a:t>Tune: Traditional </a:t>
            </a:r>
            <a:endParaRPr lang="en-US" sz="1000" dirty="0">
              <a:ea typeface="Calibri"/>
              <a:cs typeface="Calibri"/>
            </a:endParaRPr>
          </a:p>
          <a:p>
            <a:endParaRPr lang="en-US" sz="1000" dirty="0"/>
          </a:p>
          <a:p>
            <a:r>
              <a:rPr lang="en-US" sz="1400" i="1" dirty="0"/>
              <a:t>If you're happy and you know it clap your hands,</a:t>
            </a:r>
            <a:endParaRPr lang="en-US" sz="1400" i="1" dirty="0">
              <a:ea typeface="Calibri"/>
              <a:cs typeface="Calibri"/>
            </a:endParaRPr>
          </a:p>
          <a:p>
            <a:r>
              <a:rPr lang="en-US" sz="1400" i="1" dirty="0"/>
              <a:t>If you're happy and you know it clap your hands,</a:t>
            </a:r>
            <a:endParaRPr lang="en-US" sz="1400" i="1" dirty="0">
              <a:ea typeface="Calibri"/>
              <a:cs typeface="Calibri"/>
            </a:endParaRPr>
          </a:p>
          <a:p>
            <a:r>
              <a:rPr lang="en-US" sz="1400" i="1" dirty="0"/>
              <a:t>If you're happy and you know it </a:t>
            </a:r>
            <a:endParaRPr lang="en-US" sz="1400" i="1" dirty="0">
              <a:ea typeface="Calibri"/>
              <a:cs typeface="Calibri"/>
            </a:endParaRPr>
          </a:p>
          <a:p>
            <a:r>
              <a:rPr lang="en-US" sz="1400" i="1" dirty="0"/>
              <a:t>Then your face will surely show it,</a:t>
            </a:r>
            <a:endParaRPr lang="en-US" sz="1400" i="1" dirty="0">
              <a:ea typeface="Calibri"/>
              <a:cs typeface="Calibri"/>
            </a:endParaRPr>
          </a:p>
          <a:p>
            <a:r>
              <a:rPr lang="en-US" sz="1400" i="1" dirty="0"/>
              <a:t>If you're happy and you know it clap your hands.</a:t>
            </a:r>
            <a:endParaRPr lang="en-US" sz="1400" i="1" dirty="0">
              <a:ea typeface="Calibri"/>
              <a:cs typeface="Calibri"/>
            </a:endParaRPr>
          </a:p>
          <a:p>
            <a:endParaRPr lang="en-US" sz="1400"/>
          </a:p>
          <a:p>
            <a:r>
              <a:rPr lang="en-US" sz="1400" u="sng" dirty="0"/>
              <a:t>Since I Love You Very Much I'll Give a Kiss</a:t>
            </a:r>
            <a:endParaRPr lang="en-US" sz="1400" u="sng" dirty="0">
              <a:ea typeface="Calibri"/>
              <a:cs typeface="Calibri"/>
            </a:endParaRPr>
          </a:p>
          <a:p>
            <a:r>
              <a:rPr lang="en-US" sz="1000" dirty="0"/>
              <a:t>Tune: If You're Happy and You Know It</a:t>
            </a:r>
            <a:endParaRPr lang="en-US" sz="1000" dirty="0">
              <a:ea typeface="Calibri"/>
              <a:cs typeface="Calibri"/>
            </a:endParaRPr>
          </a:p>
          <a:p>
            <a:endParaRPr lang="en-US" sz="1000" dirty="0"/>
          </a:p>
          <a:p>
            <a:r>
              <a:rPr lang="en-US" sz="1400" i="1" dirty="0"/>
              <a:t>Since I love you very much, I'll give a kiss,</a:t>
            </a:r>
            <a:endParaRPr lang="en-US" sz="1400" i="1">
              <a:ea typeface="Calibri"/>
              <a:cs typeface="Calibri"/>
            </a:endParaRPr>
          </a:p>
          <a:p>
            <a:r>
              <a:rPr lang="en-US" sz="1400" i="1" dirty="0"/>
              <a:t>Since I love you very much, I'll give a kiss,</a:t>
            </a:r>
            <a:endParaRPr lang="en-US" sz="1400" i="1" dirty="0">
              <a:ea typeface="Calibri"/>
              <a:cs typeface="Calibri"/>
            </a:endParaRPr>
          </a:p>
          <a:p>
            <a:r>
              <a:rPr lang="en-US" sz="1400" i="1" dirty="0"/>
              <a:t>Since I love you, love you, love you, </a:t>
            </a:r>
            <a:endParaRPr lang="en-US" sz="1400" i="1" dirty="0">
              <a:ea typeface="Calibri"/>
              <a:cs typeface="Calibri"/>
            </a:endParaRPr>
          </a:p>
          <a:p>
            <a:r>
              <a:rPr lang="en-US" sz="1400" i="1" dirty="0"/>
              <a:t>And I'm always thinking of you,</a:t>
            </a:r>
            <a:endParaRPr lang="en-US" sz="1400" i="1" dirty="0">
              <a:ea typeface="Calibri"/>
              <a:cs typeface="Calibri"/>
            </a:endParaRPr>
          </a:p>
          <a:p>
            <a:r>
              <a:rPr lang="en-US" sz="1400" i="1" dirty="0"/>
              <a:t>Since I love you very much, I'll give a kiss.</a:t>
            </a:r>
            <a:endParaRPr lang="en-US" sz="1400" i="1" dirty="0">
              <a:ea typeface="Calibri"/>
              <a:cs typeface="Calibri"/>
            </a:endParaRPr>
          </a:p>
        </p:txBody>
      </p:sp>
    </p:spTree>
    <p:extLst>
      <p:ext uri="{BB962C8B-B14F-4D97-AF65-F5344CB8AC3E}">
        <p14:creationId xmlns:p14="http://schemas.microsoft.com/office/powerpoint/2010/main" val="955315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9144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F05D63-23AE-468F-8320-1F81ADA0AEFE}"/>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6" name="TextBox 5">
            <a:extLst>
              <a:ext uri="{FF2B5EF4-FFF2-40B4-BE49-F238E27FC236}">
                <a16:creationId xmlns:a16="http://schemas.microsoft.com/office/drawing/2014/main" id="{916912B7-F928-45CF-A6F2-295390297E6E}"/>
              </a:ext>
            </a:extLst>
          </p:cNvPr>
          <p:cNvSpPr txBox="1"/>
          <p:nvPr/>
        </p:nvSpPr>
        <p:spPr>
          <a:xfrm>
            <a:off x="0" y="434489"/>
            <a:ext cx="9144000" cy="677108"/>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US" sz="3200" b="1">
                <a:solidFill>
                  <a:srgbClr val="0068B3"/>
                </a:solidFill>
                <a:latin typeface="+mj-lt"/>
                <a:cs typeface="Arial" panose="020B0604020202020204" pitchFamily="34" charset="0"/>
              </a:rPr>
              <a:t>Name the parts of the body as you sing about them.</a:t>
            </a:r>
            <a:endParaRPr lang="en-US" sz="3200">
              <a:solidFill>
                <a:srgbClr val="70BBB1"/>
              </a:solidFill>
              <a:latin typeface="+mj-lt"/>
              <a:cs typeface="Arial" panose="020B0604020202020204" pitchFamily="34" charset="0"/>
            </a:endParaRPr>
          </a:p>
        </p:txBody>
      </p:sp>
      <p:sp>
        <p:nvSpPr>
          <p:cNvPr id="23" name="TextBox 41">
            <a:extLst>
              <a:ext uri="{FF2B5EF4-FFF2-40B4-BE49-F238E27FC236}">
                <a16:creationId xmlns:a16="http://schemas.microsoft.com/office/drawing/2014/main" id="{F599B67D-B1CB-4F36-9780-8C9B1EF6F72D}"/>
              </a:ext>
            </a:extLst>
          </p:cNvPr>
          <p:cNvSpPr txBox="1"/>
          <p:nvPr/>
        </p:nvSpPr>
        <p:spPr>
          <a:xfrm>
            <a:off x="200025" y="1237655"/>
            <a:ext cx="3478213" cy="3293209"/>
          </a:xfrm>
          <a:prstGeom prst="rect">
            <a:avLst/>
          </a:prstGeom>
        </p:spPr>
        <p:txBody>
          <a:bodyPr wrap="square" lIns="0" tIns="0" rIns="0" bIns="0" rtlCol="0" anchor="t">
            <a:spAutoFit/>
          </a:bodyPr>
          <a:lstStyle/>
          <a:p>
            <a:pPr>
              <a:spcBef>
                <a:spcPct val="0"/>
              </a:spcBef>
            </a:pPr>
            <a:r>
              <a:rPr lang="en-US" sz="2000" u="sng" dirty="0">
                <a:latin typeface="Calibri"/>
                <a:ea typeface="Calibri"/>
                <a:cs typeface="Arial"/>
                <a:sym typeface="Glacial Indifference Bold"/>
              </a:rPr>
              <a:t>Can You Kick with Two Feet?</a:t>
            </a:r>
            <a:endParaRPr lang="en-US" sz="2000">
              <a:latin typeface="Calibri"/>
              <a:ea typeface="Calibri"/>
              <a:cs typeface="Arial"/>
            </a:endParaRPr>
          </a:p>
          <a:p>
            <a:pPr>
              <a:spcBef>
                <a:spcPct val="0"/>
              </a:spcBef>
            </a:pPr>
            <a:r>
              <a:rPr lang="en-US" sz="1000" dirty="0">
                <a:latin typeface="Calibri"/>
                <a:ea typeface="Calibri"/>
                <a:cs typeface="Arial"/>
              </a:rPr>
              <a:t>Tune: "Mary Had a Little Lamb" </a:t>
            </a:r>
            <a:r>
              <a:rPr lang="en-US" sz="1000" b="1" dirty="0">
                <a:latin typeface="Calibri"/>
                <a:ea typeface="Calibri"/>
                <a:cs typeface="Arial"/>
              </a:rPr>
              <a:t>or</a:t>
            </a:r>
            <a:r>
              <a:rPr lang="en-US" sz="1000" dirty="0">
                <a:latin typeface="Calibri"/>
                <a:ea typeface="Calibri"/>
                <a:cs typeface="Arial"/>
              </a:rPr>
              <a:t> </a:t>
            </a:r>
          </a:p>
          <a:p>
            <a:pPr>
              <a:spcBef>
                <a:spcPct val="0"/>
              </a:spcBef>
            </a:pPr>
            <a:r>
              <a:rPr lang="en-US" sz="1000" dirty="0">
                <a:latin typeface="Calibri"/>
                <a:ea typeface="Calibri"/>
                <a:cs typeface="Arial"/>
              </a:rPr>
              <a:t>Tune: "Mary Wore Her Red Dress" by Raffi</a:t>
            </a:r>
            <a:endParaRPr lang="en-US">
              <a:latin typeface="Calibri"/>
              <a:ea typeface="Calibri"/>
            </a:endParaRPr>
          </a:p>
          <a:p>
            <a:pPr>
              <a:spcBef>
                <a:spcPct val="0"/>
              </a:spcBef>
            </a:pPr>
            <a:endParaRPr lang="en-US" sz="1000" dirty="0">
              <a:latin typeface="Calibri"/>
              <a:ea typeface="Calibri"/>
              <a:cs typeface="Arial"/>
            </a:endParaRPr>
          </a:p>
          <a:p>
            <a:pPr>
              <a:spcBef>
                <a:spcPct val="0"/>
              </a:spcBef>
            </a:pPr>
            <a:r>
              <a:rPr lang="en-US" sz="2000" i="1" dirty="0">
                <a:latin typeface="Calibri"/>
                <a:ea typeface="Calibri"/>
                <a:cs typeface="Arial"/>
                <a:sym typeface="Glacial Indifference Bold"/>
              </a:rPr>
              <a:t>Can you kick with two feet,</a:t>
            </a:r>
            <a:endParaRPr lang="en-US" sz="2000" i="1">
              <a:latin typeface="Calibri"/>
              <a:ea typeface="Calibri"/>
              <a:cs typeface="Arial"/>
            </a:endParaRPr>
          </a:p>
          <a:p>
            <a:pPr>
              <a:spcBef>
                <a:spcPct val="0"/>
              </a:spcBef>
            </a:pPr>
            <a:r>
              <a:rPr lang="en-US" sz="2000" i="1" dirty="0">
                <a:latin typeface="Calibri"/>
                <a:ea typeface="Calibri"/>
                <a:cs typeface="Arial"/>
                <a:sym typeface="Glacial Indifference Bold"/>
              </a:rPr>
              <a:t>Two feet, two feet.</a:t>
            </a:r>
            <a:endParaRPr lang="en-US" sz="2000" i="1">
              <a:latin typeface="Calibri"/>
              <a:ea typeface="Calibri"/>
              <a:cs typeface="Arial"/>
            </a:endParaRPr>
          </a:p>
          <a:p>
            <a:pPr>
              <a:spcBef>
                <a:spcPct val="0"/>
              </a:spcBef>
            </a:pPr>
            <a:r>
              <a:rPr lang="en-US" sz="2000" i="1" dirty="0">
                <a:latin typeface="Calibri"/>
                <a:ea typeface="Calibri"/>
                <a:cs typeface="Arial"/>
                <a:sym typeface="Glacial Indifference Bold"/>
              </a:rPr>
              <a:t>Can you kick with two feet</a:t>
            </a:r>
            <a:endParaRPr lang="en-US" sz="2000" i="1">
              <a:latin typeface="Calibri"/>
              <a:ea typeface="Calibri"/>
              <a:cs typeface="Arial"/>
            </a:endParaRPr>
          </a:p>
          <a:p>
            <a:pPr>
              <a:spcBef>
                <a:spcPct val="0"/>
              </a:spcBef>
            </a:pPr>
            <a:r>
              <a:rPr lang="en-US" sz="2000" i="1" dirty="0">
                <a:latin typeface="Calibri"/>
                <a:ea typeface="Calibri"/>
                <a:cs typeface="Arial"/>
                <a:sym typeface="Glacial Indifference Bold"/>
              </a:rPr>
              <a:t>Kick </a:t>
            </a:r>
            <a:r>
              <a:rPr lang="en-US" sz="2000" i="1" err="1">
                <a:latin typeface="Calibri"/>
                <a:ea typeface="Calibri"/>
                <a:cs typeface="Arial"/>
                <a:sym typeface="Glacial Indifference Bold"/>
              </a:rPr>
              <a:t>kick</a:t>
            </a:r>
            <a:r>
              <a:rPr lang="en-US" sz="2000" i="1" dirty="0">
                <a:latin typeface="Calibri"/>
                <a:ea typeface="Calibri"/>
                <a:cs typeface="Arial"/>
                <a:sym typeface="Glacial Indifference Bold"/>
              </a:rPr>
              <a:t> </a:t>
            </a:r>
            <a:r>
              <a:rPr lang="en-US" sz="2000" i="1" err="1">
                <a:latin typeface="Calibri"/>
                <a:ea typeface="Calibri"/>
                <a:cs typeface="Arial"/>
                <a:sym typeface="Glacial Indifference Bold"/>
              </a:rPr>
              <a:t>kick</a:t>
            </a:r>
            <a:r>
              <a:rPr lang="en-US" sz="2000" i="1" dirty="0">
                <a:latin typeface="Calibri"/>
                <a:ea typeface="Calibri"/>
                <a:cs typeface="Arial"/>
                <a:sym typeface="Glacial Indifference Bold"/>
              </a:rPr>
              <a:t> </a:t>
            </a:r>
            <a:r>
              <a:rPr lang="en-US" sz="2000" i="1" err="1">
                <a:latin typeface="Calibri"/>
                <a:ea typeface="Calibri"/>
                <a:cs typeface="Arial"/>
                <a:sym typeface="Glacial Indifference Bold"/>
              </a:rPr>
              <a:t>kick</a:t>
            </a:r>
            <a:r>
              <a:rPr lang="en-US" sz="2000" i="1" dirty="0">
                <a:latin typeface="Calibri"/>
                <a:ea typeface="Calibri"/>
                <a:cs typeface="Arial"/>
                <a:sym typeface="Glacial Indifference Bold"/>
              </a:rPr>
              <a:t> </a:t>
            </a:r>
            <a:r>
              <a:rPr lang="en-US" sz="2000" i="1" err="1">
                <a:latin typeface="Calibri"/>
                <a:ea typeface="Calibri"/>
                <a:cs typeface="Arial"/>
                <a:sym typeface="Glacial Indifference Bold"/>
              </a:rPr>
              <a:t>kick</a:t>
            </a:r>
            <a:r>
              <a:rPr lang="en-US" sz="2000" i="1" dirty="0">
                <a:latin typeface="Calibri"/>
                <a:ea typeface="Calibri"/>
                <a:cs typeface="Arial"/>
                <a:sym typeface="Glacial Indifference Bold"/>
              </a:rPr>
              <a:t>!</a:t>
            </a:r>
            <a:endParaRPr lang="en-US" sz="2000" i="1">
              <a:latin typeface="Calibri"/>
              <a:ea typeface="Calibri"/>
              <a:cs typeface="Arial"/>
            </a:endParaRPr>
          </a:p>
          <a:p>
            <a:pPr>
              <a:spcBef>
                <a:spcPct val="0"/>
              </a:spcBef>
            </a:pPr>
            <a:endParaRPr lang="en-US" sz="2000" dirty="0">
              <a:latin typeface="Calibri"/>
              <a:ea typeface="Calibri"/>
              <a:cs typeface="Arial" panose="020B0604020202020204" pitchFamily="34" charset="0"/>
            </a:endParaRPr>
          </a:p>
          <a:p>
            <a:pPr>
              <a:spcBef>
                <a:spcPct val="0"/>
              </a:spcBef>
            </a:pPr>
            <a:r>
              <a:rPr lang="en-US" sz="1600" i="1" dirty="0">
                <a:latin typeface="Calibri"/>
                <a:ea typeface="Calibri"/>
                <a:cs typeface="Arial"/>
              </a:rPr>
              <a:t>Continue with: </a:t>
            </a:r>
          </a:p>
          <a:p>
            <a:pPr lvl="1">
              <a:spcBef>
                <a:spcPct val="0"/>
              </a:spcBef>
            </a:pPr>
            <a:r>
              <a:rPr lang="en-US" sz="1600" i="1" dirty="0">
                <a:latin typeface="Calibri"/>
                <a:ea typeface="Calibri"/>
                <a:cs typeface="Arial"/>
              </a:rPr>
              <a:t>Clap with two hands... </a:t>
            </a:r>
          </a:p>
          <a:p>
            <a:pPr lvl="1">
              <a:spcBef>
                <a:spcPct val="0"/>
              </a:spcBef>
            </a:pPr>
            <a:r>
              <a:rPr lang="en-US" sz="1600" i="1" dirty="0">
                <a:latin typeface="Calibri"/>
                <a:ea typeface="Calibri"/>
                <a:cs typeface="Arial"/>
              </a:rPr>
              <a:t>Wave with two arms... </a:t>
            </a:r>
          </a:p>
          <a:p>
            <a:pPr lvl="1">
              <a:spcBef>
                <a:spcPct val="0"/>
              </a:spcBef>
            </a:pPr>
            <a:r>
              <a:rPr lang="en-US" sz="1600" i="1" dirty="0">
                <a:latin typeface="Calibri"/>
                <a:ea typeface="Calibri"/>
                <a:cs typeface="Arial"/>
              </a:rPr>
              <a:t>Kiss with two lips...</a:t>
            </a:r>
          </a:p>
        </p:txBody>
      </p:sp>
      <p:sp>
        <p:nvSpPr>
          <p:cNvPr id="25" name="TextBox 30">
            <a:extLst>
              <a:ext uri="{FF2B5EF4-FFF2-40B4-BE49-F238E27FC236}">
                <a16:creationId xmlns:a16="http://schemas.microsoft.com/office/drawing/2014/main" id="{14FAB3B6-FC0B-4CD6-868C-B57200FCE2F9}"/>
              </a:ext>
            </a:extLst>
          </p:cNvPr>
          <p:cNvSpPr txBox="1"/>
          <p:nvPr/>
        </p:nvSpPr>
        <p:spPr>
          <a:xfrm>
            <a:off x="5626787" y="4187313"/>
            <a:ext cx="3081337" cy="746601"/>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Learning about body parts helps build vocabulary, spatial awareness, and self-esteem!</a:t>
            </a:r>
            <a:endParaRPr lang="en-US" dirty="0">
              <a:latin typeface="Calibri"/>
              <a:ea typeface="Calibri"/>
              <a:cs typeface="Arial"/>
            </a:endParaRPr>
          </a:p>
        </p:txBody>
      </p:sp>
      <p:sp>
        <p:nvSpPr>
          <p:cNvPr id="13" name="Freeform 34">
            <a:extLst>
              <a:ext uri="{FF2B5EF4-FFF2-40B4-BE49-F238E27FC236}">
                <a16:creationId xmlns:a16="http://schemas.microsoft.com/office/drawing/2014/main" id="{0BCE0610-8033-4B47-856E-7B624DA56F98}"/>
              </a:ext>
            </a:extLst>
          </p:cNvPr>
          <p:cNvSpPr/>
          <p:nvPr/>
        </p:nvSpPr>
        <p:spPr>
          <a:xfrm>
            <a:off x="4939182" y="4187313"/>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41">
            <a:extLst>
              <a:ext uri="{FF2B5EF4-FFF2-40B4-BE49-F238E27FC236}">
                <a16:creationId xmlns:a16="http://schemas.microsoft.com/office/drawing/2014/main" id="{00F62AF7-BDDA-4C21-A893-CB4BCD54E101}"/>
              </a:ext>
            </a:extLst>
          </p:cNvPr>
          <p:cNvSpPr txBox="1"/>
          <p:nvPr/>
        </p:nvSpPr>
        <p:spPr>
          <a:xfrm>
            <a:off x="5454282" y="1237655"/>
            <a:ext cx="3581400" cy="2462213"/>
          </a:xfrm>
          <a:prstGeom prst="rect">
            <a:avLst/>
          </a:prstGeom>
        </p:spPr>
        <p:txBody>
          <a:bodyPr wrap="square" lIns="0" tIns="0" rIns="0" bIns="0" rtlCol="0" anchor="t">
            <a:spAutoFit/>
          </a:bodyPr>
          <a:lstStyle/>
          <a:p>
            <a:pPr>
              <a:spcBef>
                <a:spcPct val="0"/>
              </a:spcBef>
            </a:pPr>
            <a:r>
              <a:rPr lang="en-US" sz="2000" u="sng" dirty="0">
                <a:latin typeface="Calibri"/>
                <a:ea typeface="Calibri"/>
                <a:cs typeface="Arial"/>
                <a:sym typeface="Glacial Indifference Bold"/>
              </a:rPr>
              <a:t>Wake Up Feet</a:t>
            </a:r>
            <a:endParaRPr lang="en-US" sz="2000" u="sng" dirty="0">
              <a:latin typeface="Calibri"/>
              <a:ea typeface="Calibri"/>
              <a:cs typeface="Arial"/>
            </a:endParaRPr>
          </a:p>
          <a:p>
            <a:pPr>
              <a:spcBef>
                <a:spcPct val="0"/>
              </a:spcBef>
            </a:pPr>
            <a:r>
              <a:rPr lang="en-US" sz="1000" dirty="0">
                <a:latin typeface="Calibri"/>
                <a:ea typeface="Calibri"/>
                <a:cs typeface="Arial"/>
                <a:sym typeface="Glacial Indifference Bold"/>
              </a:rPr>
              <a:t>Tune: "Wake Up Toes" by Uncle Ruthie Buell</a:t>
            </a:r>
            <a:endParaRPr lang="en-US" sz="1000">
              <a:latin typeface="Calibri"/>
              <a:ea typeface="Calibri"/>
              <a:cs typeface="Arial"/>
            </a:endParaRPr>
          </a:p>
          <a:p>
            <a:pPr>
              <a:spcBef>
                <a:spcPct val="0"/>
              </a:spcBef>
            </a:pPr>
            <a:endParaRPr lang="en-US" sz="1000" dirty="0">
              <a:latin typeface="Calibri"/>
              <a:ea typeface="Calibri"/>
              <a:cs typeface="Arial"/>
            </a:endParaRPr>
          </a:p>
          <a:p>
            <a:pPr>
              <a:spcBef>
                <a:spcPct val="0"/>
              </a:spcBef>
            </a:pPr>
            <a:r>
              <a:rPr lang="en-US" sz="2000" i="1" dirty="0">
                <a:latin typeface="Calibri"/>
                <a:ea typeface="Calibri"/>
                <a:cs typeface="Arial"/>
                <a:sym typeface="Glacial Indifference Bold"/>
              </a:rPr>
              <a:t>Wake up feet, wake up feet,  </a:t>
            </a:r>
            <a:endParaRPr lang="en-US" sz="2000" i="1">
              <a:latin typeface="Calibri"/>
              <a:ea typeface="Calibri"/>
              <a:cs typeface="Arial"/>
            </a:endParaRPr>
          </a:p>
          <a:p>
            <a:pPr>
              <a:spcBef>
                <a:spcPct val="0"/>
              </a:spcBef>
            </a:pPr>
            <a:r>
              <a:rPr lang="en-US" sz="2000" i="1" dirty="0">
                <a:latin typeface="Calibri"/>
                <a:ea typeface="Calibri"/>
                <a:cs typeface="Arial"/>
                <a:sym typeface="Glacial Indifference Bold"/>
              </a:rPr>
              <a:t>Wake up feet and </a:t>
            </a:r>
            <a:endParaRPr lang="en-US" sz="2000" i="1">
              <a:latin typeface="Calibri"/>
              <a:ea typeface="Calibri"/>
              <a:cs typeface="Arial"/>
            </a:endParaRPr>
          </a:p>
          <a:p>
            <a:pPr>
              <a:spcBef>
                <a:spcPct val="0"/>
              </a:spcBef>
            </a:pPr>
            <a:r>
              <a:rPr lang="en-US" sz="2000" i="1" dirty="0">
                <a:latin typeface="Calibri"/>
                <a:ea typeface="Calibri"/>
                <a:cs typeface="Arial"/>
                <a:sym typeface="Glacial Indifference Bold"/>
              </a:rPr>
              <a:t>Wiggle </a:t>
            </a:r>
            <a:r>
              <a:rPr lang="en-US" sz="2000" i="1" err="1">
                <a:latin typeface="Calibri"/>
                <a:ea typeface="Calibri"/>
                <a:cs typeface="Arial"/>
                <a:sym typeface="Glacial Indifference Bold"/>
              </a:rPr>
              <a:t>wiggle</a:t>
            </a:r>
            <a:r>
              <a:rPr lang="en-US" sz="2000" i="1" dirty="0">
                <a:latin typeface="Calibri"/>
                <a:ea typeface="Calibri"/>
                <a:cs typeface="Arial"/>
                <a:sym typeface="Glacial Indifference Bold"/>
              </a:rPr>
              <a:t> </a:t>
            </a:r>
            <a:r>
              <a:rPr lang="en-US" sz="2000" i="1" err="1">
                <a:latin typeface="Calibri"/>
                <a:ea typeface="Calibri"/>
                <a:cs typeface="Arial"/>
                <a:sym typeface="Glacial Indifference Bold"/>
              </a:rPr>
              <a:t>wiggle</a:t>
            </a:r>
            <a:r>
              <a:rPr lang="en-US" sz="2000" i="1" dirty="0">
                <a:latin typeface="Calibri"/>
                <a:ea typeface="Calibri"/>
                <a:cs typeface="Arial"/>
                <a:sym typeface="Glacial Indifference Bold"/>
              </a:rPr>
              <a:t>, </a:t>
            </a:r>
            <a:endParaRPr lang="en-US" sz="2000" i="1">
              <a:latin typeface="Calibri"/>
              <a:ea typeface="Calibri"/>
              <a:cs typeface="Arial"/>
            </a:endParaRPr>
          </a:p>
          <a:p>
            <a:pPr>
              <a:spcBef>
                <a:spcPct val="0"/>
              </a:spcBef>
            </a:pPr>
            <a:r>
              <a:rPr lang="en-US" sz="2000" i="1" dirty="0">
                <a:latin typeface="Calibri"/>
                <a:ea typeface="Calibri"/>
                <a:cs typeface="Arial"/>
                <a:sym typeface="Glacial Indifference Bold"/>
              </a:rPr>
              <a:t>Wake up feet, wake up feet,  </a:t>
            </a:r>
            <a:endParaRPr lang="en-US" sz="2000" i="1">
              <a:latin typeface="Calibri"/>
              <a:ea typeface="Calibri"/>
              <a:cs typeface="Arial"/>
            </a:endParaRPr>
          </a:p>
          <a:p>
            <a:pPr>
              <a:spcBef>
                <a:spcPct val="0"/>
              </a:spcBef>
            </a:pPr>
            <a:r>
              <a:rPr lang="en-US" sz="2000" i="1" dirty="0">
                <a:latin typeface="Calibri"/>
                <a:ea typeface="Calibri"/>
                <a:cs typeface="Arial"/>
                <a:sym typeface="Glacial Indifference Bold"/>
              </a:rPr>
              <a:t>Wake up and wiggle </a:t>
            </a:r>
            <a:br>
              <a:rPr lang="en-US" sz="2000" i="1" dirty="0">
                <a:latin typeface="Calibri"/>
                <a:cs typeface="Arial"/>
              </a:rPr>
            </a:br>
            <a:r>
              <a:rPr lang="en-US" sz="2000" i="1" dirty="0">
                <a:latin typeface="Calibri"/>
                <a:ea typeface="Calibri"/>
                <a:cs typeface="Arial"/>
                <a:sym typeface="Glacial Indifference Bold"/>
              </a:rPr>
              <a:t>In the morning.  </a:t>
            </a:r>
            <a:endParaRPr lang="en-US" sz="2000" i="1">
              <a:latin typeface="Calibri"/>
              <a:ea typeface="Calibri"/>
              <a:cs typeface="Arial"/>
            </a:endParaRPr>
          </a:p>
        </p:txBody>
      </p:sp>
      <p:sp>
        <p:nvSpPr>
          <p:cNvPr id="17" name="Freeform 28">
            <a:extLst>
              <a:ext uri="{FF2B5EF4-FFF2-40B4-BE49-F238E27FC236}">
                <a16:creationId xmlns:a16="http://schemas.microsoft.com/office/drawing/2014/main" id="{C54A7524-5B10-49E8-AB9D-A3885ACE832D}"/>
              </a:ext>
            </a:extLst>
          </p:cNvPr>
          <p:cNvSpPr/>
          <p:nvPr/>
        </p:nvSpPr>
        <p:spPr>
          <a:xfrm>
            <a:off x="3561610" y="1111813"/>
            <a:ext cx="1536020" cy="3091375"/>
          </a:xfrm>
          <a:custGeom>
            <a:avLst/>
            <a:gdLst/>
            <a:ahLst/>
            <a:cxnLst/>
            <a:rect l="l" t="t" r="r" b="b"/>
            <a:pathLst>
              <a:path w="3123916" h="5746334">
                <a:moveTo>
                  <a:pt x="0" y="0"/>
                </a:moveTo>
                <a:lnTo>
                  <a:pt x="3123916" y="0"/>
                </a:lnTo>
                <a:lnTo>
                  <a:pt x="3123916" y="5746334"/>
                </a:lnTo>
                <a:lnTo>
                  <a:pt x="0" y="5746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386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4780472"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4758906" y="0"/>
            <a:ext cx="4395877" cy="493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196288" y="895350"/>
            <a:ext cx="4656820" cy="1384995"/>
          </a:xfrm>
          <a:prstGeom prst="rect">
            <a:avLst/>
          </a:prstGeom>
        </p:spPr>
        <p:txBody>
          <a:bodyPr wrap="square">
            <a:spAutoFit/>
          </a:bodyPr>
          <a:lstStyle/>
          <a:p>
            <a:r>
              <a:rPr lang="en-US" sz="2800" b="1">
                <a:solidFill>
                  <a:srgbClr val="0068B3"/>
                </a:solidFill>
                <a:latin typeface="+mj-lt"/>
              </a:rPr>
              <a:t>Any song is good!</a:t>
            </a:r>
          </a:p>
          <a:p>
            <a:r>
              <a:rPr lang="en-US" sz="2800" b="1">
                <a:solidFill>
                  <a:srgbClr val="0068B3"/>
                </a:solidFill>
                <a:latin typeface="+mj-lt"/>
              </a:rPr>
              <a:t>You can always change the words.</a:t>
            </a:r>
          </a:p>
        </p:txBody>
      </p:sp>
      <p:sp>
        <p:nvSpPr>
          <p:cNvPr id="28" name="Rectangle 27">
            <a:extLst>
              <a:ext uri="{FF2B5EF4-FFF2-40B4-BE49-F238E27FC236}">
                <a16:creationId xmlns:a16="http://schemas.microsoft.com/office/drawing/2014/main" id="{1F76258C-3A74-4E6D-976B-E9ED9FC8F3A5}"/>
              </a:ext>
            </a:extLst>
          </p:cNvPr>
          <p:cNvSpPr/>
          <p:nvPr/>
        </p:nvSpPr>
        <p:spPr>
          <a:xfrm>
            <a:off x="247650" y="2533291"/>
            <a:ext cx="4229100" cy="646331"/>
          </a:xfrm>
          <a:prstGeom prst="rect">
            <a:avLst/>
          </a:prstGeom>
        </p:spPr>
        <p:txBody>
          <a:bodyPr wrap="square">
            <a:spAutoFit/>
          </a:bodyPr>
          <a:lstStyle/>
          <a:p>
            <a:r>
              <a:rPr lang="en-US"/>
              <a:t>Have fun and be playful! </a:t>
            </a:r>
          </a:p>
          <a:p>
            <a:r>
              <a:rPr lang="en-US"/>
              <a:t>Talk and sing about the things you see!</a:t>
            </a:r>
          </a:p>
        </p:txBody>
      </p:sp>
      <p:sp>
        <p:nvSpPr>
          <p:cNvPr id="29" name="TextBox 30">
            <a:extLst>
              <a:ext uri="{FF2B5EF4-FFF2-40B4-BE49-F238E27FC236}">
                <a16:creationId xmlns:a16="http://schemas.microsoft.com/office/drawing/2014/main" id="{CBF33E07-000E-42F9-9D77-83B971FC030F}"/>
              </a:ext>
            </a:extLst>
          </p:cNvPr>
          <p:cNvSpPr txBox="1"/>
          <p:nvPr/>
        </p:nvSpPr>
        <p:spPr>
          <a:xfrm>
            <a:off x="990600" y="4247987"/>
            <a:ext cx="2467879"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This is a great tune </a:t>
            </a:r>
            <a:endParaRPr lang="en-US" dirty="0">
              <a:solidFill>
                <a:srgbClr val="000000"/>
              </a:solidFill>
              <a:latin typeface="Calibri"/>
              <a:ea typeface="Calibri"/>
              <a:cs typeface="Calibri"/>
            </a:endParaRPr>
          </a:p>
          <a:p>
            <a:pPr>
              <a:spcBef>
                <a:spcPct val="0"/>
              </a:spcBef>
            </a:pPr>
            <a:r>
              <a:rPr lang="en-US" sz="1600" b="1" dirty="0">
                <a:solidFill>
                  <a:srgbClr val="0068B3"/>
                </a:solidFill>
                <a:latin typeface="Calibri"/>
                <a:ea typeface="Calibri"/>
                <a:cs typeface="Arial"/>
              </a:rPr>
              <a:t>for traveling!</a:t>
            </a:r>
            <a:endParaRPr lang="en-US" dirty="0">
              <a:ea typeface="Calibri"/>
              <a:cs typeface="Calibri"/>
            </a:endParaRPr>
          </a:p>
        </p:txBody>
      </p:sp>
      <p:sp>
        <p:nvSpPr>
          <p:cNvPr id="30" name="Freeform 34">
            <a:extLst>
              <a:ext uri="{FF2B5EF4-FFF2-40B4-BE49-F238E27FC236}">
                <a16:creationId xmlns:a16="http://schemas.microsoft.com/office/drawing/2014/main" id="{3C0F969E-6A74-4F31-83DF-9B099E876517}"/>
              </a:ext>
            </a:extLst>
          </p:cNvPr>
          <p:cNvSpPr/>
          <p:nvPr/>
        </p:nvSpPr>
        <p:spPr>
          <a:xfrm>
            <a:off x="266700" y="4052635"/>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B8867AFC-E62A-4F53-BC04-4FDDECB7A2D2}"/>
              </a:ext>
            </a:extLst>
          </p:cNvPr>
          <p:cNvSpPr/>
          <p:nvPr/>
        </p:nvSpPr>
        <p:spPr>
          <a:xfrm>
            <a:off x="4807937" y="369332"/>
            <a:ext cx="4329753" cy="1785104"/>
          </a:xfrm>
          <a:prstGeom prst="rect">
            <a:avLst/>
          </a:prstGeom>
        </p:spPr>
        <p:txBody>
          <a:bodyPr wrap="square" lIns="91440" tIns="45720" rIns="91440" bIns="45720" anchor="t">
            <a:spAutoFit/>
          </a:bodyPr>
          <a:lstStyle/>
          <a:p>
            <a:r>
              <a:rPr lang="en-US" u="sng" dirty="0"/>
              <a:t>The Wheels on the Bus</a:t>
            </a:r>
          </a:p>
          <a:p>
            <a:r>
              <a:rPr lang="en-US" sz="1000" dirty="0">
                <a:ea typeface="Calibri"/>
                <a:cs typeface="Calibri"/>
              </a:rPr>
              <a:t>Tune: Traditional</a:t>
            </a:r>
            <a:endParaRPr lang="en-US" sz="1000" dirty="0"/>
          </a:p>
          <a:p>
            <a:endParaRPr lang="en-US" sz="1000" dirty="0"/>
          </a:p>
          <a:p>
            <a:r>
              <a:rPr lang="en-US" i="1" dirty="0"/>
              <a:t>The wheels on the bus go round and round,</a:t>
            </a:r>
            <a:endParaRPr lang="en-US" i="1" dirty="0">
              <a:ea typeface="Calibri"/>
              <a:cs typeface="Calibri"/>
            </a:endParaRPr>
          </a:p>
          <a:p>
            <a:r>
              <a:rPr lang="en-US" i="1" dirty="0"/>
              <a:t>Round and round, round and round. </a:t>
            </a:r>
            <a:endParaRPr lang="en-US" i="1" dirty="0">
              <a:ea typeface="Calibri"/>
              <a:cs typeface="Calibri"/>
            </a:endParaRPr>
          </a:p>
          <a:p>
            <a:r>
              <a:rPr lang="en-US" i="1" dirty="0"/>
              <a:t>The wheels on the bus go round and round, </a:t>
            </a:r>
            <a:endParaRPr lang="en-US" i="1" dirty="0">
              <a:ea typeface="Calibri"/>
              <a:cs typeface="Calibri"/>
            </a:endParaRPr>
          </a:p>
          <a:p>
            <a:r>
              <a:rPr lang="en-US" i="1" dirty="0"/>
              <a:t>On our way to the library.</a:t>
            </a:r>
            <a:endParaRPr lang="en-US" i="1" dirty="0">
              <a:ea typeface="Calibri"/>
              <a:cs typeface="Calibri"/>
            </a:endParaRPr>
          </a:p>
        </p:txBody>
      </p:sp>
      <p:grpSp>
        <p:nvGrpSpPr>
          <p:cNvPr id="2" name="Group 1">
            <a:extLst>
              <a:ext uri="{FF2B5EF4-FFF2-40B4-BE49-F238E27FC236}">
                <a16:creationId xmlns:a16="http://schemas.microsoft.com/office/drawing/2014/main" id="{5810177A-37EA-BB7E-A1DD-6FD59643838A}"/>
              </a:ext>
            </a:extLst>
          </p:cNvPr>
          <p:cNvGrpSpPr/>
          <p:nvPr/>
        </p:nvGrpSpPr>
        <p:grpSpPr>
          <a:xfrm>
            <a:off x="4846002" y="2582540"/>
            <a:ext cx="4016334" cy="2212111"/>
            <a:chOff x="586541" y="3300883"/>
            <a:chExt cx="4325227" cy="2280574"/>
          </a:xfrm>
        </p:grpSpPr>
        <p:sp>
          <p:nvSpPr>
            <p:cNvPr id="3" name="Freeform 25">
              <a:extLst>
                <a:ext uri="{FF2B5EF4-FFF2-40B4-BE49-F238E27FC236}">
                  <a16:creationId xmlns:a16="http://schemas.microsoft.com/office/drawing/2014/main" id="{4B8BAFE6-B457-65AF-8F84-A31AFD33F93E}"/>
                </a:ext>
              </a:extLst>
            </p:cNvPr>
            <p:cNvSpPr/>
            <p:nvPr/>
          </p:nvSpPr>
          <p:spPr>
            <a:xfrm>
              <a:off x="586541" y="3300883"/>
              <a:ext cx="4325227" cy="2280574"/>
            </a:xfrm>
            <a:custGeom>
              <a:avLst/>
              <a:gdLst/>
              <a:ahLst/>
              <a:cxnLst/>
              <a:rect l="l" t="t" r="r" b="b"/>
              <a:pathLst>
                <a:path w="8650454" h="4561148">
                  <a:moveTo>
                    <a:pt x="0" y="0"/>
                  </a:moveTo>
                  <a:lnTo>
                    <a:pt x="8650453" y="0"/>
                  </a:lnTo>
                  <a:lnTo>
                    <a:pt x="8650453" y="4561148"/>
                  </a:lnTo>
                  <a:lnTo>
                    <a:pt x="0" y="4561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a:p>
          </p:txBody>
        </p:sp>
        <p:sp>
          <p:nvSpPr>
            <p:cNvPr id="7" name="Freeform 26">
              <a:extLst>
                <a:ext uri="{FF2B5EF4-FFF2-40B4-BE49-F238E27FC236}">
                  <a16:creationId xmlns:a16="http://schemas.microsoft.com/office/drawing/2014/main" id="{D9673143-CAE9-F635-58CF-19E38601DB94}"/>
                </a:ext>
              </a:extLst>
            </p:cNvPr>
            <p:cNvSpPr/>
            <p:nvPr/>
          </p:nvSpPr>
          <p:spPr>
            <a:xfrm>
              <a:off x="1982745" y="3541812"/>
              <a:ext cx="780543" cy="610118"/>
            </a:xfrm>
            <a:custGeom>
              <a:avLst/>
              <a:gdLst/>
              <a:ahLst/>
              <a:cxnLst/>
              <a:rect l="l" t="t" r="r" b="b"/>
              <a:pathLst>
                <a:path w="1561085" h="1220236">
                  <a:moveTo>
                    <a:pt x="0" y="0"/>
                  </a:moveTo>
                  <a:lnTo>
                    <a:pt x="1561085" y="0"/>
                  </a:lnTo>
                  <a:lnTo>
                    <a:pt x="1561085" y="1220236"/>
                  </a:lnTo>
                  <a:lnTo>
                    <a:pt x="0" y="1220236"/>
                  </a:lnTo>
                  <a:lnTo>
                    <a:pt x="0" y="0"/>
                  </a:lnTo>
                  <a:close/>
                </a:path>
              </a:pathLst>
            </a:custGeom>
            <a:blipFill>
              <a:blip r:embed="rId7"/>
              <a:stretch>
                <a:fillRect b="-83088"/>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a:p>
          </p:txBody>
        </p:sp>
        <p:sp>
          <p:nvSpPr>
            <p:cNvPr id="9" name="Freeform 27">
              <a:extLst>
                <a:ext uri="{FF2B5EF4-FFF2-40B4-BE49-F238E27FC236}">
                  <a16:creationId xmlns:a16="http://schemas.microsoft.com/office/drawing/2014/main" id="{31FE4BFC-55F0-7A2F-ED80-11C2181CBCB0}"/>
                </a:ext>
              </a:extLst>
            </p:cNvPr>
            <p:cNvSpPr/>
            <p:nvPr/>
          </p:nvSpPr>
          <p:spPr>
            <a:xfrm>
              <a:off x="3501228" y="3557349"/>
              <a:ext cx="629505" cy="594581"/>
            </a:xfrm>
            <a:custGeom>
              <a:avLst/>
              <a:gdLst/>
              <a:ahLst/>
              <a:cxnLst/>
              <a:rect l="l" t="t" r="r" b="b"/>
              <a:pathLst>
                <a:path w="1259009" h="1189162">
                  <a:moveTo>
                    <a:pt x="0" y="0"/>
                  </a:moveTo>
                  <a:lnTo>
                    <a:pt x="1259010" y="0"/>
                  </a:lnTo>
                  <a:lnTo>
                    <a:pt x="1259010" y="1189162"/>
                  </a:lnTo>
                  <a:lnTo>
                    <a:pt x="0" y="1189162"/>
                  </a:lnTo>
                  <a:lnTo>
                    <a:pt x="0" y="0"/>
                  </a:lnTo>
                  <a:close/>
                </a:path>
              </a:pathLst>
            </a:custGeom>
            <a:blipFill>
              <a:blip r:embed="rId8"/>
              <a:stretch>
                <a:fillRect l="-6764" b="-4585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a:p>
          </p:txBody>
        </p:sp>
      </p:grpSp>
    </p:spTree>
    <p:extLst>
      <p:ext uri="{BB962C8B-B14F-4D97-AF65-F5344CB8AC3E}">
        <p14:creationId xmlns:p14="http://schemas.microsoft.com/office/powerpoint/2010/main" val="704286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419100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32349" y="0"/>
            <a:ext cx="4244915" cy="4966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100533" y="660497"/>
            <a:ext cx="4114800" cy="523220"/>
          </a:xfrm>
          <a:prstGeom prst="rect">
            <a:avLst/>
          </a:prstGeom>
        </p:spPr>
        <p:txBody>
          <a:bodyPr wrap="square">
            <a:spAutoFit/>
          </a:bodyPr>
          <a:lstStyle/>
          <a:p>
            <a:r>
              <a:rPr lang="en-US" sz="2800" b="1">
                <a:solidFill>
                  <a:srgbClr val="0068B3"/>
                </a:solidFill>
                <a:latin typeface="+mj-lt"/>
              </a:rPr>
              <a:t>Shake along to the beat!</a:t>
            </a:r>
          </a:p>
        </p:txBody>
      </p:sp>
      <p:sp>
        <p:nvSpPr>
          <p:cNvPr id="29" name="TextBox 30">
            <a:extLst>
              <a:ext uri="{FF2B5EF4-FFF2-40B4-BE49-F238E27FC236}">
                <a16:creationId xmlns:a16="http://schemas.microsoft.com/office/drawing/2014/main" id="{CBF33E07-000E-42F9-9D77-83B971FC030F}"/>
              </a:ext>
            </a:extLst>
          </p:cNvPr>
          <p:cNvSpPr txBox="1"/>
          <p:nvPr/>
        </p:nvSpPr>
        <p:spPr>
          <a:xfrm>
            <a:off x="762000" y="4324350"/>
            <a:ext cx="2598738" cy="654025"/>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Don’t limit yourself to children’s songs!</a:t>
            </a:r>
          </a:p>
          <a:p>
            <a:pPr>
              <a:spcBef>
                <a:spcPct val="0"/>
              </a:spcBef>
            </a:pPr>
            <a:endParaRPr lang="en-US" sz="1050">
              <a:solidFill>
                <a:srgbClr val="0068B3"/>
              </a:solidFill>
              <a:latin typeface="Arial" panose="020B0604020202020204" pitchFamily="34" charset="0"/>
              <a:cs typeface="Arial" panose="020B0604020202020204" pitchFamily="34" charset="0"/>
            </a:endParaRPr>
          </a:p>
        </p:txBody>
      </p:sp>
      <p:sp>
        <p:nvSpPr>
          <p:cNvPr id="30" name="Freeform 34">
            <a:extLst>
              <a:ext uri="{FF2B5EF4-FFF2-40B4-BE49-F238E27FC236}">
                <a16:creationId xmlns:a16="http://schemas.microsoft.com/office/drawing/2014/main" id="{3C0F969E-6A74-4F31-83DF-9B099E876517}"/>
              </a:ext>
            </a:extLst>
          </p:cNvPr>
          <p:cNvSpPr/>
          <p:nvPr/>
        </p:nvSpPr>
        <p:spPr>
          <a:xfrm>
            <a:off x="38100" y="4128998"/>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9802EAE6-A6AC-4C97-966D-DD07DD3178E7}"/>
              </a:ext>
            </a:extLst>
          </p:cNvPr>
          <p:cNvSpPr/>
          <p:nvPr/>
        </p:nvSpPr>
        <p:spPr>
          <a:xfrm>
            <a:off x="5356720" y="514350"/>
            <a:ext cx="2644280" cy="4001095"/>
          </a:xfrm>
          <a:prstGeom prst="rect">
            <a:avLst/>
          </a:prstGeom>
        </p:spPr>
        <p:txBody>
          <a:bodyPr wrap="square" lIns="91440" tIns="45720" rIns="91440" bIns="45720" anchor="t">
            <a:spAutoFit/>
          </a:bodyPr>
          <a:lstStyle/>
          <a:p>
            <a:r>
              <a:rPr lang="en-US" u="sng" dirty="0">
                <a:ea typeface="+mn-lt"/>
                <a:cs typeface="+mn-lt"/>
              </a:rPr>
              <a:t>I Have a Little Shaker </a:t>
            </a:r>
            <a:endParaRPr lang="en-US" dirty="0"/>
          </a:p>
          <a:p>
            <a:r>
              <a:rPr lang="en-US" sz="1000" dirty="0">
                <a:ea typeface="+mn-lt"/>
                <a:cs typeface="+mn-lt"/>
              </a:rPr>
              <a:t>Tune: "We're Going to Kentucky"</a:t>
            </a:r>
          </a:p>
          <a:p>
            <a:endParaRPr lang="en-US" sz="1000" i="1" dirty="0">
              <a:ea typeface="+mn-lt"/>
              <a:cs typeface="+mn-lt"/>
            </a:endParaRPr>
          </a:p>
          <a:p>
            <a:r>
              <a:rPr lang="en-US" i="1" dirty="0">
                <a:ea typeface="+mn-lt"/>
                <a:cs typeface="+mn-lt"/>
              </a:rPr>
              <a:t>I have a little shaker. </a:t>
            </a:r>
            <a:endParaRPr lang="en-US" dirty="0"/>
          </a:p>
          <a:p>
            <a:r>
              <a:rPr lang="en-US" i="1" dirty="0">
                <a:ea typeface="+mn-lt"/>
                <a:cs typeface="+mn-lt"/>
              </a:rPr>
              <a:t>I’ll shake it in the air. </a:t>
            </a:r>
          </a:p>
          <a:p>
            <a:r>
              <a:rPr lang="en-US" i="1" dirty="0">
                <a:ea typeface="+mn-lt"/>
                <a:cs typeface="+mn-lt"/>
              </a:rPr>
              <a:t>I’ll shake it over here. </a:t>
            </a:r>
          </a:p>
          <a:p>
            <a:r>
              <a:rPr lang="en-US" i="1" dirty="0">
                <a:ea typeface="+mn-lt"/>
                <a:cs typeface="+mn-lt"/>
              </a:rPr>
              <a:t>I’ll shake it over there. </a:t>
            </a:r>
          </a:p>
          <a:p>
            <a:r>
              <a:rPr lang="en-US" i="1" dirty="0">
                <a:ea typeface="+mn-lt"/>
                <a:cs typeface="+mn-lt"/>
              </a:rPr>
              <a:t>It can be a carousel. </a:t>
            </a:r>
          </a:p>
          <a:p>
            <a:r>
              <a:rPr lang="en-US" i="1" dirty="0">
                <a:ea typeface="+mn-lt"/>
                <a:cs typeface="+mn-lt"/>
              </a:rPr>
              <a:t>Going round and round. </a:t>
            </a:r>
          </a:p>
          <a:p>
            <a:r>
              <a:rPr lang="en-US" i="1" dirty="0">
                <a:ea typeface="+mn-lt"/>
                <a:cs typeface="+mn-lt"/>
              </a:rPr>
              <a:t>It can be a shooting star </a:t>
            </a:r>
          </a:p>
          <a:p>
            <a:r>
              <a:rPr lang="en-US" i="1" dirty="0">
                <a:ea typeface="+mn-lt"/>
                <a:cs typeface="+mn-lt"/>
              </a:rPr>
              <a:t>Falling to the ground. </a:t>
            </a:r>
          </a:p>
          <a:p>
            <a:r>
              <a:rPr lang="en-US" i="1" dirty="0">
                <a:ea typeface="+mn-lt"/>
                <a:cs typeface="+mn-lt"/>
              </a:rPr>
              <a:t>I have a little shaker. </a:t>
            </a:r>
          </a:p>
          <a:p>
            <a:r>
              <a:rPr lang="en-US" i="1" dirty="0">
                <a:ea typeface="+mn-lt"/>
                <a:cs typeface="+mn-lt"/>
              </a:rPr>
              <a:t>I’ll shake it in the air. </a:t>
            </a:r>
          </a:p>
          <a:p>
            <a:r>
              <a:rPr lang="en-US" i="1" dirty="0">
                <a:ea typeface="+mn-lt"/>
                <a:cs typeface="+mn-lt"/>
              </a:rPr>
              <a:t>I’ll shake it over here. </a:t>
            </a:r>
          </a:p>
          <a:p>
            <a:r>
              <a:rPr lang="en-US" i="1" dirty="0">
                <a:ea typeface="+mn-lt"/>
                <a:cs typeface="+mn-lt"/>
              </a:rPr>
              <a:t>I’ll shake it over there. </a:t>
            </a:r>
          </a:p>
        </p:txBody>
      </p:sp>
      <p:sp>
        <p:nvSpPr>
          <p:cNvPr id="13" name="TextBox 27">
            <a:extLst>
              <a:ext uri="{FF2B5EF4-FFF2-40B4-BE49-F238E27FC236}">
                <a16:creationId xmlns:a16="http://schemas.microsoft.com/office/drawing/2014/main" id="{255B8DAA-8146-4447-BB7C-BAB3D524B8CD}"/>
              </a:ext>
            </a:extLst>
          </p:cNvPr>
          <p:cNvSpPr txBox="1"/>
          <p:nvPr/>
        </p:nvSpPr>
        <p:spPr>
          <a:xfrm>
            <a:off x="233082" y="1415623"/>
            <a:ext cx="3860587" cy="276999"/>
          </a:xfrm>
          <a:prstGeom prst="rect">
            <a:avLst/>
          </a:prstGeom>
        </p:spPr>
        <p:txBody>
          <a:bodyPr wrap="square" lIns="0" tIns="0" rIns="0" bIns="0" rtlCol="0" anchor="t">
            <a:spAutoFit/>
          </a:bodyPr>
          <a:lstStyle/>
          <a:p>
            <a:pPr>
              <a:spcBef>
                <a:spcPct val="0"/>
              </a:spcBef>
            </a:pPr>
            <a:r>
              <a:rPr lang="en-US">
                <a:ea typeface="Calibri"/>
                <a:cs typeface="Arial" panose="020B0604020202020204" pitchFamily="34" charset="0"/>
              </a:rPr>
              <a:t>Find a song you and baby can move to.</a:t>
            </a:r>
          </a:p>
        </p:txBody>
      </p:sp>
      <p:grpSp>
        <p:nvGrpSpPr>
          <p:cNvPr id="14" name="Group 29">
            <a:extLst>
              <a:ext uri="{FF2B5EF4-FFF2-40B4-BE49-F238E27FC236}">
                <a16:creationId xmlns:a16="http://schemas.microsoft.com/office/drawing/2014/main" id="{E9B0BC22-02E5-468B-AAE3-FE67BF369969}"/>
              </a:ext>
            </a:extLst>
          </p:cNvPr>
          <p:cNvGrpSpPr/>
          <p:nvPr/>
        </p:nvGrpSpPr>
        <p:grpSpPr>
          <a:xfrm>
            <a:off x="961065" y="1995822"/>
            <a:ext cx="2021518" cy="1877122"/>
            <a:chOff x="0" y="0"/>
            <a:chExt cx="7156300" cy="6324380"/>
          </a:xfrm>
        </p:grpSpPr>
        <p:sp>
          <p:nvSpPr>
            <p:cNvPr id="15" name="Freeform 30">
              <a:extLst>
                <a:ext uri="{FF2B5EF4-FFF2-40B4-BE49-F238E27FC236}">
                  <a16:creationId xmlns:a16="http://schemas.microsoft.com/office/drawing/2014/main" id="{0D8790C3-4151-4BE4-91CF-7529CD2CAF6B}"/>
                </a:ext>
              </a:extLst>
            </p:cNvPr>
            <p:cNvSpPr/>
            <p:nvPr/>
          </p:nvSpPr>
          <p:spPr>
            <a:xfrm>
              <a:off x="0" y="0"/>
              <a:ext cx="7156300" cy="6324380"/>
            </a:xfrm>
            <a:custGeom>
              <a:avLst/>
              <a:gdLst/>
              <a:ahLst/>
              <a:cxnLst/>
              <a:rect l="l" t="t" r="r" b="b"/>
              <a:pathLst>
                <a:path w="7156300" h="6324380">
                  <a:moveTo>
                    <a:pt x="0" y="0"/>
                  </a:moveTo>
                  <a:lnTo>
                    <a:pt x="7156300" y="0"/>
                  </a:lnTo>
                  <a:lnTo>
                    <a:pt x="7156300" y="6324380"/>
                  </a:lnTo>
                  <a:lnTo>
                    <a:pt x="0" y="6324380"/>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31">
              <a:extLst>
                <a:ext uri="{FF2B5EF4-FFF2-40B4-BE49-F238E27FC236}">
                  <a16:creationId xmlns:a16="http://schemas.microsoft.com/office/drawing/2014/main" id="{9440B453-6B65-4E36-82A9-DC41557F5096}"/>
                </a:ext>
              </a:extLst>
            </p:cNvPr>
            <p:cNvSpPr/>
            <p:nvPr/>
          </p:nvSpPr>
          <p:spPr>
            <a:xfrm rot="-2629092">
              <a:off x="3731723" y="1086111"/>
              <a:ext cx="587963" cy="1421059"/>
            </a:xfrm>
            <a:custGeom>
              <a:avLst/>
              <a:gdLst/>
              <a:ahLst/>
              <a:cxnLst/>
              <a:rect l="l" t="t" r="r" b="b"/>
              <a:pathLst>
                <a:path w="587963" h="1421059">
                  <a:moveTo>
                    <a:pt x="0" y="0"/>
                  </a:moveTo>
                  <a:lnTo>
                    <a:pt x="587963" y="0"/>
                  </a:lnTo>
                  <a:lnTo>
                    <a:pt x="587963" y="1421059"/>
                  </a:lnTo>
                  <a:lnTo>
                    <a:pt x="0" y="1421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32">
              <a:extLst>
                <a:ext uri="{FF2B5EF4-FFF2-40B4-BE49-F238E27FC236}">
                  <a16:creationId xmlns:a16="http://schemas.microsoft.com/office/drawing/2014/main" id="{F0B038D3-C970-4A21-BC72-57D0099ABB4B}"/>
                </a:ext>
              </a:extLst>
            </p:cNvPr>
            <p:cNvSpPr/>
            <p:nvPr/>
          </p:nvSpPr>
          <p:spPr>
            <a:xfrm>
              <a:off x="4025705" y="1758540"/>
              <a:ext cx="545350" cy="586992"/>
            </a:xfrm>
            <a:custGeom>
              <a:avLst/>
              <a:gdLst/>
              <a:ahLst/>
              <a:cxnLst/>
              <a:rect l="l" t="t" r="r" b="b"/>
              <a:pathLst>
                <a:path w="545350" h="586992">
                  <a:moveTo>
                    <a:pt x="0" y="0"/>
                  </a:moveTo>
                  <a:lnTo>
                    <a:pt x="545350" y="0"/>
                  </a:lnTo>
                  <a:lnTo>
                    <a:pt x="545350" y="586992"/>
                  </a:lnTo>
                  <a:lnTo>
                    <a:pt x="0" y="586992"/>
                  </a:lnTo>
                  <a:lnTo>
                    <a:pt x="0" y="0"/>
                  </a:lnTo>
                  <a:close/>
                </a:path>
              </a:pathLst>
            </a:custGeom>
            <a:blipFill>
              <a:blip r:embed="rId5"/>
              <a:stretch>
                <a:fillRect l="-735510" t="-296462" r="-476728" b="-680960"/>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67385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4953000" y="0"/>
            <a:ext cx="4191000" cy="493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200770" y="670782"/>
            <a:ext cx="4656820" cy="1077218"/>
          </a:xfrm>
          <a:prstGeom prst="rect">
            <a:avLst/>
          </a:prstGeom>
        </p:spPr>
        <p:txBody>
          <a:bodyPr wrap="square">
            <a:spAutoFit/>
          </a:bodyPr>
          <a:lstStyle/>
          <a:p>
            <a:r>
              <a:rPr lang="en-US" sz="3200" b="1">
                <a:solidFill>
                  <a:srgbClr val="0068B3"/>
                </a:solidFill>
                <a:latin typeface="+mj-lt"/>
              </a:rPr>
              <a:t>Lullabies help you and baby relax.</a:t>
            </a:r>
          </a:p>
        </p:txBody>
      </p:sp>
      <p:sp>
        <p:nvSpPr>
          <p:cNvPr id="28" name="Rectangle 27">
            <a:extLst>
              <a:ext uri="{FF2B5EF4-FFF2-40B4-BE49-F238E27FC236}">
                <a16:creationId xmlns:a16="http://schemas.microsoft.com/office/drawing/2014/main" id="{1F76258C-3A74-4E6D-976B-E9ED9FC8F3A5}"/>
              </a:ext>
            </a:extLst>
          </p:cNvPr>
          <p:cNvSpPr/>
          <p:nvPr/>
        </p:nvSpPr>
        <p:spPr>
          <a:xfrm>
            <a:off x="200770" y="1659632"/>
            <a:ext cx="4229100" cy="646331"/>
          </a:xfrm>
          <a:prstGeom prst="rect">
            <a:avLst/>
          </a:prstGeom>
        </p:spPr>
        <p:txBody>
          <a:bodyPr wrap="square">
            <a:spAutoFit/>
          </a:bodyPr>
          <a:lstStyle/>
          <a:p>
            <a:r>
              <a:rPr lang="en-US"/>
              <a:t>Any song can be a lullaby, just sing it softly and slowly.</a:t>
            </a:r>
          </a:p>
        </p:txBody>
      </p:sp>
      <p:sp>
        <p:nvSpPr>
          <p:cNvPr id="29" name="TextBox 30">
            <a:extLst>
              <a:ext uri="{FF2B5EF4-FFF2-40B4-BE49-F238E27FC236}">
                <a16:creationId xmlns:a16="http://schemas.microsoft.com/office/drawing/2014/main" id="{CBF33E07-000E-42F9-9D77-83B971FC030F}"/>
              </a:ext>
            </a:extLst>
          </p:cNvPr>
          <p:cNvSpPr txBox="1"/>
          <p:nvPr/>
        </p:nvSpPr>
        <p:spPr>
          <a:xfrm>
            <a:off x="990600" y="4247987"/>
            <a:ext cx="2581276"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Sing a lullaby remembered from your childhood.</a:t>
            </a:r>
          </a:p>
        </p:txBody>
      </p:sp>
      <p:sp>
        <p:nvSpPr>
          <p:cNvPr id="30" name="Freeform 34">
            <a:extLst>
              <a:ext uri="{FF2B5EF4-FFF2-40B4-BE49-F238E27FC236}">
                <a16:creationId xmlns:a16="http://schemas.microsoft.com/office/drawing/2014/main" id="{3C0F969E-6A74-4F31-83DF-9B099E876517}"/>
              </a:ext>
            </a:extLst>
          </p:cNvPr>
          <p:cNvSpPr/>
          <p:nvPr/>
        </p:nvSpPr>
        <p:spPr>
          <a:xfrm>
            <a:off x="266700" y="4052635"/>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B8867AFC-E62A-4F53-BC04-4FDDECB7A2D2}"/>
              </a:ext>
            </a:extLst>
          </p:cNvPr>
          <p:cNvSpPr/>
          <p:nvPr/>
        </p:nvSpPr>
        <p:spPr>
          <a:xfrm>
            <a:off x="5045163" y="369332"/>
            <a:ext cx="4006263" cy="4401205"/>
          </a:xfrm>
          <a:prstGeom prst="rect">
            <a:avLst/>
          </a:prstGeom>
        </p:spPr>
        <p:txBody>
          <a:bodyPr wrap="square" lIns="91440" tIns="45720" rIns="91440" bIns="45720" anchor="t">
            <a:spAutoFit/>
          </a:bodyPr>
          <a:lstStyle/>
          <a:p>
            <a:r>
              <a:rPr lang="en-US" u="sng" dirty="0"/>
              <a:t>Twinkle, Twinkle, Little Star</a:t>
            </a:r>
          </a:p>
          <a:p>
            <a:r>
              <a:rPr lang="en-US" sz="1000" dirty="0"/>
              <a:t>Tune: Traditional</a:t>
            </a:r>
            <a:endParaRPr lang="en-US" sz="1000" dirty="0">
              <a:ea typeface="Calibri"/>
              <a:cs typeface="Calibri"/>
            </a:endParaRPr>
          </a:p>
          <a:p>
            <a:endParaRPr lang="en-US" sz="1000" dirty="0"/>
          </a:p>
          <a:p>
            <a:r>
              <a:rPr lang="en-US" i="1" dirty="0"/>
              <a:t>Twinkle, twinkle, little star,</a:t>
            </a:r>
            <a:endParaRPr lang="en-US" i="1" dirty="0">
              <a:ea typeface="Calibri"/>
              <a:cs typeface="Calibri"/>
            </a:endParaRPr>
          </a:p>
          <a:p>
            <a:r>
              <a:rPr lang="en-US" i="1" dirty="0"/>
              <a:t>How I wonder what you are.</a:t>
            </a:r>
            <a:endParaRPr lang="en-US" i="1" dirty="0">
              <a:ea typeface="Calibri"/>
              <a:cs typeface="Calibri"/>
            </a:endParaRPr>
          </a:p>
          <a:p>
            <a:r>
              <a:rPr lang="en-US" i="1" dirty="0"/>
              <a:t>Up above the world so high,</a:t>
            </a:r>
            <a:endParaRPr lang="en-US" i="1" dirty="0">
              <a:ea typeface="Calibri"/>
              <a:cs typeface="Calibri"/>
            </a:endParaRPr>
          </a:p>
          <a:p>
            <a:r>
              <a:rPr lang="en-US" i="1" dirty="0"/>
              <a:t>Like a diamond in the sky.</a:t>
            </a:r>
            <a:endParaRPr lang="en-US" i="1" dirty="0">
              <a:ea typeface="Calibri"/>
              <a:cs typeface="Calibri"/>
            </a:endParaRPr>
          </a:p>
          <a:p>
            <a:r>
              <a:rPr lang="en-US" i="1" dirty="0"/>
              <a:t>Twinkle, twinkle, little star</a:t>
            </a:r>
            <a:endParaRPr lang="en-US" i="1" dirty="0">
              <a:ea typeface="Calibri"/>
              <a:cs typeface="Calibri"/>
            </a:endParaRPr>
          </a:p>
          <a:p>
            <a:r>
              <a:rPr lang="en-US" i="1" dirty="0"/>
              <a:t>How I wonder what you are.</a:t>
            </a:r>
            <a:endParaRPr lang="en-US" i="1" dirty="0">
              <a:ea typeface="Calibri"/>
              <a:cs typeface="Calibri"/>
            </a:endParaRPr>
          </a:p>
          <a:p>
            <a:endParaRPr lang="en-US" i="1"/>
          </a:p>
          <a:p>
            <a:r>
              <a:rPr lang="en-US" u="sng" dirty="0"/>
              <a:t>More lullaby ideas:</a:t>
            </a:r>
            <a:endParaRPr lang="en-US" u="sng" dirty="0">
              <a:ea typeface="Calibri"/>
              <a:cs typeface="Calibri"/>
            </a:endParaRPr>
          </a:p>
          <a:p>
            <a:pPr marL="742950" lvl="1" indent="-285750">
              <a:buFont typeface="Arial"/>
              <a:buChar char="•"/>
            </a:pPr>
            <a:r>
              <a:rPr lang="en-US" dirty="0"/>
              <a:t>Mr. Moon</a:t>
            </a:r>
            <a:endParaRPr lang="en-US" dirty="0">
              <a:ea typeface="Calibri"/>
              <a:cs typeface="Calibri"/>
            </a:endParaRPr>
          </a:p>
          <a:p>
            <a:pPr marL="742950" lvl="1" indent="-285750">
              <a:buFont typeface="Arial"/>
              <a:buChar char="•"/>
            </a:pPr>
            <a:r>
              <a:rPr lang="en-US" dirty="0"/>
              <a:t>Rock-a-bye Baby</a:t>
            </a:r>
            <a:endParaRPr lang="en-US" dirty="0">
              <a:ea typeface="Calibri"/>
              <a:cs typeface="Calibri"/>
            </a:endParaRPr>
          </a:p>
          <a:p>
            <a:pPr marL="742950" lvl="1" indent="-285750">
              <a:buFont typeface="Arial"/>
              <a:buChar char="•"/>
            </a:pPr>
            <a:r>
              <a:rPr lang="en-US" dirty="0"/>
              <a:t>Sleepy Feet </a:t>
            </a:r>
            <a:r>
              <a:rPr lang="en-US" sz="1000" dirty="0"/>
              <a:t>adapted from "Wake Up Feet"</a:t>
            </a:r>
            <a:endParaRPr lang="en-US" sz="1000" dirty="0">
              <a:ea typeface="Calibri"/>
              <a:cs typeface="Calibri"/>
            </a:endParaRPr>
          </a:p>
          <a:p>
            <a:pPr marL="742950" lvl="1" indent="-285750">
              <a:buFont typeface="Arial"/>
              <a:buChar char="•"/>
            </a:pPr>
            <a:r>
              <a:rPr lang="en-US" err="1"/>
              <a:t>Yo</a:t>
            </a:r>
            <a:r>
              <a:rPr lang="en-US" dirty="0"/>
              <a:t> </a:t>
            </a:r>
            <a:r>
              <a:rPr lang="en-US" err="1"/>
              <a:t>te</a:t>
            </a:r>
            <a:r>
              <a:rPr lang="en-US" dirty="0"/>
              <a:t> </a:t>
            </a:r>
            <a:r>
              <a:rPr lang="en-US" err="1"/>
              <a:t>amo</a:t>
            </a:r>
            <a:r>
              <a:rPr lang="en-US"/>
              <a:t> </a:t>
            </a:r>
            <a:r>
              <a:rPr lang="en-US" sz="1000"/>
              <a:t>by Uncle Ruthie Bell</a:t>
            </a:r>
            <a:endParaRPr lang="en-US" sz="1000">
              <a:ea typeface="Calibri"/>
              <a:cs typeface="Calibri"/>
            </a:endParaRPr>
          </a:p>
          <a:p>
            <a:pPr marL="742950" lvl="1" indent="-285750">
              <a:buFont typeface="Arial"/>
              <a:buChar char="•"/>
            </a:pPr>
            <a:r>
              <a:rPr lang="en-US" dirty="0"/>
              <a:t>You Are My Sunshine</a:t>
            </a:r>
            <a:r>
              <a:rPr lang="en-US" sz="1000" dirty="0"/>
              <a:t> </a:t>
            </a:r>
            <a:br>
              <a:rPr lang="en-US" sz="1000" dirty="0"/>
            </a:br>
            <a:r>
              <a:rPr lang="en-US" sz="1000" dirty="0"/>
              <a:t>by Jimmie Davis and Charles Mitchell</a:t>
            </a:r>
            <a:endParaRPr lang="en-US" sz="1000" dirty="0">
              <a:ea typeface="Calibri"/>
              <a:cs typeface="Calibri"/>
            </a:endParaRPr>
          </a:p>
        </p:txBody>
      </p:sp>
      <p:sp>
        <p:nvSpPr>
          <p:cNvPr id="11" name="Freeform 22">
            <a:extLst>
              <a:ext uri="{FF2B5EF4-FFF2-40B4-BE49-F238E27FC236}">
                <a16:creationId xmlns:a16="http://schemas.microsoft.com/office/drawing/2014/main" id="{7436C5C5-A19E-42DC-BA24-3596C0C4BDD2}"/>
              </a:ext>
            </a:extLst>
          </p:cNvPr>
          <p:cNvSpPr/>
          <p:nvPr/>
        </p:nvSpPr>
        <p:spPr>
          <a:xfrm>
            <a:off x="1814040" y="2049450"/>
            <a:ext cx="1553520" cy="2047473"/>
          </a:xfrm>
          <a:custGeom>
            <a:avLst/>
            <a:gdLst/>
            <a:ahLst/>
            <a:cxnLst/>
            <a:rect l="l" t="t" r="r" b="b"/>
            <a:pathLst>
              <a:path w="4838155" h="6376481">
                <a:moveTo>
                  <a:pt x="0" y="0"/>
                </a:moveTo>
                <a:lnTo>
                  <a:pt x="4838155" y="0"/>
                </a:lnTo>
                <a:lnTo>
                  <a:pt x="4838155" y="6376481"/>
                </a:lnTo>
                <a:lnTo>
                  <a:pt x="0" y="63764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25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3855" y="0"/>
            <a:ext cx="9165566" cy="49016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F05D63-23AE-468F-8320-1F81ADA0AEFE}"/>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6" name="TextBox 5">
            <a:extLst>
              <a:ext uri="{FF2B5EF4-FFF2-40B4-BE49-F238E27FC236}">
                <a16:creationId xmlns:a16="http://schemas.microsoft.com/office/drawing/2014/main" id="{916912B7-F928-45CF-A6F2-295390297E6E}"/>
              </a:ext>
            </a:extLst>
          </p:cNvPr>
          <p:cNvSpPr txBox="1"/>
          <p:nvPr/>
        </p:nvSpPr>
        <p:spPr>
          <a:xfrm>
            <a:off x="0" y="434489"/>
            <a:ext cx="9144000" cy="73866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3600" b="1" dirty="0">
                <a:solidFill>
                  <a:srgbClr val="0068B3"/>
                </a:solidFill>
                <a:latin typeface="+mj-lt"/>
              </a:rPr>
              <a:t>Self-care is important.</a:t>
            </a:r>
            <a:endParaRPr lang="en-US" sz="3600" dirty="0">
              <a:solidFill>
                <a:srgbClr val="70BBB1"/>
              </a:solidFill>
              <a:latin typeface="+mj-lt"/>
            </a:endParaRPr>
          </a:p>
        </p:txBody>
      </p:sp>
      <p:sp>
        <p:nvSpPr>
          <p:cNvPr id="23" name="TextBox 41">
            <a:extLst>
              <a:ext uri="{FF2B5EF4-FFF2-40B4-BE49-F238E27FC236}">
                <a16:creationId xmlns:a16="http://schemas.microsoft.com/office/drawing/2014/main" id="{F599B67D-B1CB-4F36-9780-8C9B1EF6F72D}"/>
              </a:ext>
            </a:extLst>
          </p:cNvPr>
          <p:cNvSpPr txBox="1"/>
          <p:nvPr/>
        </p:nvSpPr>
        <p:spPr>
          <a:xfrm>
            <a:off x="469911" y="1504950"/>
            <a:ext cx="2057400" cy="307777"/>
          </a:xfrm>
          <a:prstGeom prst="rect">
            <a:avLst/>
          </a:prstGeom>
        </p:spPr>
        <p:txBody>
          <a:bodyPr wrap="square" lIns="0" tIns="0" rIns="0" bIns="0" rtlCol="0" anchor="t">
            <a:spAutoFit/>
          </a:bodyPr>
          <a:lstStyle/>
          <a:p>
            <a:pPr algn="ctr">
              <a:spcBef>
                <a:spcPct val="0"/>
              </a:spcBef>
            </a:pPr>
            <a:r>
              <a:rPr lang="en-US" sz="2000" dirty="0">
                <a:latin typeface="Calibri"/>
                <a:ea typeface="Calibri"/>
                <a:cs typeface="Arial"/>
                <a:sym typeface="Glacial Indifference Bold"/>
              </a:rPr>
              <a:t>Visit your library</a:t>
            </a:r>
            <a:endParaRPr lang="en-US" sz="1600" i="1">
              <a:latin typeface="Arial" panose="020B0604020202020204" pitchFamily="34" charset="0"/>
              <a:ea typeface="Calibri"/>
              <a:cs typeface="Arial" panose="020B0604020202020204" pitchFamily="34" charset="0"/>
            </a:endParaRPr>
          </a:p>
        </p:txBody>
      </p:sp>
      <p:sp>
        <p:nvSpPr>
          <p:cNvPr id="25" name="TextBox 30">
            <a:extLst>
              <a:ext uri="{FF2B5EF4-FFF2-40B4-BE49-F238E27FC236}">
                <a16:creationId xmlns:a16="http://schemas.microsoft.com/office/drawing/2014/main" id="{14FAB3B6-FC0B-4CD6-868C-B57200FCE2F9}"/>
              </a:ext>
            </a:extLst>
          </p:cNvPr>
          <p:cNvSpPr txBox="1"/>
          <p:nvPr/>
        </p:nvSpPr>
        <p:spPr>
          <a:xfrm>
            <a:off x="5638800" y="4388107"/>
            <a:ext cx="2798076"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Create a support system that works for you. </a:t>
            </a:r>
          </a:p>
        </p:txBody>
      </p:sp>
      <p:sp>
        <p:nvSpPr>
          <p:cNvPr id="13" name="Freeform 34">
            <a:extLst>
              <a:ext uri="{FF2B5EF4-FFF2-40B4-BE49-F238E27FC236}">
                <a16:creationId xmlns:a16="http://schemas.microsoft.com/office/drawing/2014/main" id="{0BCE0610-8033-4B47-856E-7B624DA56F98}"/>
              </a:ext>
            </a:extLst>
          </p:cNvPr>
          <p:cNvSpPr/>
          <p:nvPr/>
        </p:nvSpPr>
        <p:spPr>
          <a:xfrm>
            <a:off x="4851869" y="4203188"/>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41">
            <a:extLst>
              <a:ext uri="{FF2B5EF4-FFF2-40B4-BE49-F238E27FC236}">
                <a16:creationId xmlns:a16="http://schemas.microsoft.com/office/drawing/2014/main" id="{312C7A14-CD0A-43EE-93F8-83AA10F6B83A}"/>
              </a:ext>
            </a:extLst>
          </p:cNvPr>
          <p:cNvSpPr txBox="1"/>
          <p:nvPr/>
        </p:nvSpPr>
        <p:spPr>
          <a:xfrm>
            <a:off x="6400800" y="1511961"/>
            <a:ext cx="2057400" cy="307777"/>
          </a:xfrm>
          <a:prstGeom prst="rect">
            <a:avLst/>
          </a:prstGeom>
        </p:spPr>
        <p:txBody>
          <a:bodyPr wrap="square" lIns="0" tIns="0" rIns="0" bIns="0" rtlCol="0" anchor="t">
            <a:spAutoFit/>
          </a:bodyPr>
          <a:lstStyle/>
          <a:p>
            <a:pPr algn="ctr">
              <a:spcBef>
                <a:spcPct val="0"/>
              </a:spcBef>
            </a:pPr>
            <a:r>
              <a:rPr lang="en-US" sz="2000" dirty="0">
                <a:latin typeface="Calibri"/>
                <a:ea typeface="Calibri"/>
                <a:cs typeface="Arial"/>
                <a:sym typeface="Glacial Indifference Bold"/>
              </a:rPr>
              <a:t>Stay hydrated</a:t>
            </a:r>
            <a:endParaRPr lang="en-US" sz="1600" i="1" dirty="0">
              <a:latin typeface="Calibri"/>
              <a:ea typeface="Calibri"/>
              <a:cs typeface="Arial"/>
            </a:endParaRPr>
          </a:p>
        </p:txBody>
      </p:sp>
      <p:sp>
        <p:nvSpPr>
          <p:cNvPr id="11" name="TextBox 41">
            <a:extLst>
              <a:ext uri="{FF2B5EF4-FFF2-40B4-BE49-F238E27FC236}">
                <a16:creationId xmlns:a16="http://schemas.microsoft.com/office/drawing/2014/main" id="{1E43C397-FCB6-4DE9-85FE-78A76116557C}"/>
              </a:ext>
            </a:extLst>
          </p:cNvPr>
          <p:cNvSpPr txBox="1"/>
          <p:nvPr/>
        </p:nvSpPr>
        <p:spPr>
          <a:xfrm>
            <a:off x="3365511" y="1511961"/>
            <a:ext cx="2057400" cy="615553"/>
          </a:xfrm>
          <a:prstGeom prst="rect">
            <a:avLst/>
          </a:prstGeom>
        </p:spPr>
        <p:txBody>
          <a:bodyPr wrap="square" lIns="0" tIns="0" rIns="0" bIns="0" rtlCol="0" anchor="t">
            <a:spAutoFit/>
          </a:bodyPr>
          <a:lstStyle/>
          <a:p>
            <a:pPr algn="ctr">
              <a:spcBef>
                <a:spcPct val="0"/>
              </a:spcBef>
            </a:pPr>
            <a:r>
              <a:rPr lang="en-US" sz="2000" dirty="0">
                <a:latin typeface="Calibri"/>
                <a:ea typeface="Calibri"/>
                <a:cs typeface="Arial"/>
                <a:sym typeface="Glacial Indifference Bold"/>
              </a:rPr>
              <a:t>Talk with your doctor</a:t>
            </a:r>
            <a:endParaRPr lang="en-US" sz="1600" i="1" dirty="0">
              <a:latin typeface="Calibri"/>
              <a:ea typeface="Calibri"/>
              <a:cs typeface="Arial"/>
            </a:endParaRPr>
          </a:p>
        </p:txBody>
      </p:sp>
      <p:sp>
        <p:nvSpPr>
          <p:cNvPr id="12" name="Freeform 3">
            <a:extLst>
              <a:ext uri="{FF2B5EF4-FFF2-40B4-BE49-F238E27FC236}">
                <a16:creationId xmlns:a16="http://schemas.microsoft.com/office/drawing/2014/main" id="{240396C1-2E55-48BB-8097-38310428FB94}"/>
              </a:ext>
            </a:extLst>
          </p:cNvPr>
          <p:cNvSpPr>
            <a:spLocks noChangeAspect="1"/>
          </p:cNvSpPr>
          <p:nvPr/>
        </p:nvSpPr>
        <p:spPr>
          <a:xfrm>
            <a:off x="698511" y="2188110"/>
            <a:ext cx="1828800" cy="1890943"/>
          </a:xfrm>
          <a:custGeom>
            <a:avLst/>
            <a:gdLst/>
            <a:ahLst/>
            <a:cxnLst/>
            <a:rect l="l" t="t" r="r" b="b"/>
            <a:pathLst>
              <a:path w="6126261" h="6309819">
                <a:moveTo>
                  <a:pt x="0" y="0"/>
                </a:moveTo>
                <a:lnTo>
                  <a:pt x="6126261" y="0"/>
                </a:lnTo>
                <a:lnTo>
                  <a:pt x="6126261" y="6309819"/>
                </a:lnTo>
                <a:lnTo>
                  <a:pt x="0" y="63098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B03D0324-2387-48A7-858F-A56864EF2B3D}"/>
              </a:ext>
            </a:extLst>
          </p:cNvPr>
          <p:cNvSpPr/>
          <p:nvPr/>
        </p:nvSpPr>
        <p:spPr>
          <a:xfrm>
            <a:off x="3749107" y="2188110"/>
            <a:ext cx="1290207" cy="1895320"/>
          </a:xfrm>
          <a:custGeom>
            <a:avLst/>
            <a:gdLst/>
            <a:ahLst/>
            <a:cxnLst/>
            <a:rect l="l" t="t" r="r" b="b"/>
            <a:pathLst>
              <a:path w="2940212" h="4114800">
                <a:moveTo>
                  <a:pt x="0" y="0"/>
                </a:moveTo>
                <a:lnTo>
                  <a:pt x="2940212" y="0"/>
                </a:lnTo>
                <a:lnTo>
                  <a:pt x="29402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25">
            <a:extLst>
              <a:ext uri="{FF2B5EF4-FFF2-40B4-BE49-F238E27FC236}">
                <a16:creationId xmlns:a16="http://schemas.microsoft.com/office/drawing/2014/main" id="{84052680-FFC0-4B29-A5D4-D5F1B4D748BE}"/>
              </a:ext>
            </a:extLst>
          </p:cNvPr>
          <p:cNvSpPr>
            <a:spLocks noChangeAspect="1"/>
          </p:cNvSpPr>
          <p:nvPr/>
        </p:nvSpPr>
        <p:spPr>
          <a:xfrm>
            <a:off x="6517722" y="2205633"/>
            <a:ext cx="1834918" cy="1490871"/>
          </a:xfrm>
          <a:custGeom>
            <a:avLst/>
            <a:gdLst/>
            <a:ahLst/>
            <a:cxnLst/>
            <a:rect l="l" t="t" r="r" b="b"/>
            <a:pathLst>
              <a:path w="3240656" h="2633033">
                <a:moveTo>
                  <a:pt x="0" y="0"/>
                </a:moveTo>
                <a:lnTo>
                  <a:pt x="3240656" y="0"/>
                </a:lnTo>
                <a:lnTo>
                  <a:pt x="3240656" y="2633032"/>
                </a:lnTo>
                <a:lnTo>
                  <a:pt x="0" y="26330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8397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4944951" y="0"/>
            <a:ext cx="4247345" cy="4893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200770" y="488199"/>
            <a:ext cx="4656820" cy="1077218"/>
          </a:xfrm>
          <a:prstGeom prst="rect">
            <a:avLst/>
          </a:prstGeom>
        </p:spPr>
        <p:txBody>
          <a:bodyPr wrap="square">
            <a:spAutoFit/>
          </a:bodyPr>
          <a:lstStyle/>
          <a:p>
            <a:r>
              <a:rPr lang="en-US" sz="3200" b="1">
                <a:solidFill>
                  <a:srgbClr val="0068B3"/>
                </a:solidFill>
                <a:latin typeface="+mj-lt"/>
              </a:rPr>
              <a:t>The library has so much to offer, and it’s all free!</a:t>
            </a:r>
          </a:p>
        </p:txBody>
      </p:sp>
      <p:sp>
        <p:nvSpPr>
          <p:cNvPr id="28" name="Rectangle 27">
            <a:extLst>
              <a:ext uri="{FF2B5EF4-FFF2-40B4-BE49-F238E27FC236}">
                <a16:creationId xmlns:a16="http://schemas.microsoft.com/office/drawing/2014/main" id="{1F76258C-3A74-4E6D-976B-E9ED9FC8F3A5}"/>
              </a:ext>
            </a:extLst>
          </p:cNvPr>
          <p:cNvSpPr/>
          <p:nvPr/>
        </p:nvSpPr>
        <p:spPr>
          <a:xfrm>
            <a:off x="200770" y="1659632"/>
            <a:ext cx="4229100" cy="2031325"/>
          </a:xfrm>
          <a:prstGeom prst="rect">
            <a:avLst/>
          </a:prstGeom>
        </p:spPr>
        <p:txBody>
          <a:bodyPr wrap="square">
            <a:spAutoFit/>
          </a:bodyPr>
          <a:lstStyle/>
          <a:p>
            <a:pPr marL="285750" indent="-285750">
              <a:buFont typeface="Arial" panose="020B0604020202020204" pitchFamily="34" charset="0"/>
              <a:buChar char="•"/>
            </a:pPr>
            <a:r>
              <a:rPr lang="en-US"/>
              <a:t>Books</a:t>
            </a:r>
          </a:p>
          <a:p>
            <a:pPr marL="285750" indent="-285750">
              <a:buFont typeface="Arial" panose="020B0604020202020204" pitchFamily="34" charset="0"/>
              <a:buChar char="•"/>
            </a:pPr>
            <a:r>
              <a:rPr lang="en-US"/>
              <a:t>Friendly and helpful librarians</a:t>
            </a:r>
          </a:p>
          <a:p>
            <a:pPr marL="285750" indent="-285750">
              <a:buFont typeface="Arial" panose="020B0604020202020204" pitchFamily="34" charset="0"/>
              <a:buChar char="•"/>
            </a:pPr>
            <a:r>
              <a:rPr lang="en-US" err="1"/>
              <a:t>Storytimes</a:t>
            </a:r>
            <a:r>
              <a:rPr lang="en-US"/>
              <a:t> and other children's events</a:t>
            </a:r>
          </a:p>
          <a:p>
            <a:pPr marL="285750" indent="-285750">
              <a:buFont typeface="Arial" panose="020B0604020202020204" pitchFamily="34" charset="0"/>
              <a:buChar char="•"/>
            </a:pPr>
            <a:r>
              <a:rPr lang="en-US"/>
              <a:t>Adult programs</a:t>
            </a:r>
          </a:p>
          <a:p>
            <a:pPr marL="285750" indent="-285750">
              <a:buFont typeface="Arial" panose="020B0604020202020204" pitchFamily="34" charset="0"/>
              <a:buChar char="•"/>
            </a:pPr>
            <a:r>
              <a:rPr lang="en-US"/>
              <a:t>Computers and Launchpad tablets</a:t>
            </a:r>
          </a:p>
          <a:p>
            <a:pPr marL="285750" indent="-285750">
              <a:buFont typeface="Arial" panose="020B0604020202020204" pitchFamily="34" charset="0"/>
              <a:buChar char="•"/>
            </a:pPr>
            <a:r>
              <a:rPr lang="en-US"/>
              <a:t>Other families </a:t>
            </a:r>
          </a:p>
          <a:p>
            <a:pPr marL="285750" indent="-285750">
              <a:buFont typeface="Arial" panose="020B0604020202020204" pitchFamily="34" charset="0"/>
              <a:buChar char="•"/>
            </a:pPr>
            <a:r>
              <a:rPr lang="en-US"/>
              <a:t>New friends</a:t>
            </a:r>
          </a:p>
        </p:txBody>
      </p:sp>
      <p:sp>
        <p:nvSpPr>
          <p:cNvPr id="29" name="TextBox 30">
            <a:extLst>
              <a:ext uri="{FF2B5EF4-FFF2-40B4-BE49-F238E27FC236}">
                <a16:creationId xmlns:a16="http://schemas.microsoft.com/office/drawing/2014/main" id="{CBF33E07-000E-42F9-9D77-83B971FC030F}"/>
              </a:ext>
            </a:extLst>
          </p:cNvPr>
          <p:cNvSpPr txBox="1"/>
          <p:nvPr/>
        </p:nvSpPr>
        <p:spPr>
          <a:xfrm>
            <a:off x="990600" y="4247987"/>
            <a:ext cx="3657599" cy="430887"/>
          </a:xfrm>
          <a:prstGeom prst="rect">
            <a:avLst/>
          </a:prstGeom>
        </p:spPr>
        <p:txBody>
          <a:bodyPr wrap="square" lIns="0" tIns="0" rIns="0" bIns="0" rtlCol="0" anchor="t">
            <a:spAutoFit/>
          </a:bodyPr>
          <a:lstStyle/>
          <a:p>
            <a:pPr>
              <a:spcBef>
                <a:spcPct val="0"/>
              </a:spcBef>
            </a:pPr>
            <a:r>
              <a:rPr lang="en-US" sz="1400" b="1" dirty="0">
                <a:solidFill>
                  <a:srgbClr val="0068B3"/>
                </a:solidFill>
                <a:latin typeface="Calibri"/>
                <a:ea typeface="Calibri"/>
                <a:cs typeface="Arial"/>
              </a:rPr>
              <a:t>Explore all the resources MCPL has to offer for babies, toddlers, &amp; preschoolers on our website!</a:t>
            </a:r>
          </a:p>
        </p:txBody>
      </p:sp>
      <p:sp>
        <p:nvSpPr>
          <p:cNvPr id="30" name="Freeform 34">
            <a:extLst>
              <a:ext uri="{FF2B5EF4-FFF2-40B4-BE49-F238E27FC236}">
                <a16:creationId xmlns:a16="http://schemas.microsoft.com/office/drawing/2014/main" id="{3C0F969E-6A74-4F31-83DF-9B099E876517}"/>
              </a:ext>
            </a:extLst>
          </p:cNvPr>
          <p:cNvSpPr/>
          <p:nvPr/>
        </p:nvSpPr>
        <p:spPr>
          <a:xfrm>
            <a:off x="266700" y="4052635"/>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3" name="Group 3">
            <a:extLst>
              <a:ext uri="{FF2B5EF4-FFF2-40B4-BE49-F238E27FC236}">
                <a16:creationId xmlns:a16="http://schemas.microsoft.com/office/drawing/2014/main" id="{80FC3CA2-A7F4-46A6-841E-F095F343FF2A}"/>
              </a:ext>
            </a:extLst>
          </p:cNvPr>
          <p:cNvGrpSpPr/>
          <p:nvPr/>
        </p:nvGrpSpPr>
        <p:grpSpPr>
          <a:xfrm>
            <a:off x="5082901" y="1982985"/>
            <a:ext cx="3860329" cy="2911333"/>
            <a:chOff x="0" y="0"/>
            <a:chExt cx="12460973" cy="9397657"/>
          </a:xfrm>
        </p:grpSpPr>
        <p:sp>
          <p:nvSpPr>
            <p:cNvPr id="24" name="Freeform 4">
              <a:extLst>
                <a:ext uri="{FF2B5EF4-FFF2-40B4-BE49-F238E27FC236}">
                  <a16:creationId xmlns:a16="http://schemas.microsoft.com/office/drawing/2014/main" id="{7AECDC47-BFDF-4566-866D-755807CED002}"/>
                </a:ext>
              </a:extLst>
            </p:cNvPr>
            <p:cNvSpPr/>
            <p:nvPr/>
          </p:nvSpPr>
          <p:spPr>
            <a:xfrm>
              <a:off x="0" y="7123529"/>
              <a:ext cx="12460973" cy="2274128"/>
            </a:xfrm>
            <a:custGeom>
              <a:avLst/>
              <a:gdLst/>
              <a:ahLst/>
              <a:cxnLst/>
              <a:rect l="l" t="t" r="r" b="b"/>
              <a:pathLst>
                <a:path w="12460973" h="2274128">
                  <a:moveTo>
                    <a:pt x="0" y="0"/>
                  </a:moveTo>
                  <a:lnTo>
                    <a:pt x="12460973" y="0"/>
                  </a:lnTo>
                  <a:lnTo>
                    <a:pt x="12460973" y="2274128"/>
                  </a:lnTo>
                  <a:lnTo>
                    <a:pt x="0" y="227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5">
              <a:extLst>
                <a:ext uri="{FF2B5EF4-FFF2-40B4-BE49-F238E27FC236}">
                  <a16:creationId xmlns:a16="http://schemas.microsoft.com/office/drawing/2014/main" id="{156D54DE-8A2E-456C-B23D-E3C5DAEB3A5E}"/>
                </a:ext>
              </a:extLst>
            </p:cNvPr>
            <p:cNvSpPr/>
            <p:nvPr/>
          </p:nvSpPr>
          <p:spPr>
            <a:xfrm>
              <a:off x="4059832" y="3298422"/>
              <a:ext cx="3432413" cy="4270498"/>
            </a:xfrm>
            <a:custGeom>
              <a:avLst/>
              <a:gdLst/>
              <a:ahLst/>
              <a:cxnLst/>
              <a:rect l="l" t="t" r="r" b="b"/>
              <a:pathLst>
                <a:path w="3432413" h="4270498">
                  <a:moveTo>
                    <a:pt x="0" y="0"/>
                  </a:moveTo>
                  <a:lnTo>
                    <a:pt x="3432413" y="0"/>
                  </a:lnTo>
                  <a:lnTo>
                    <a:pt x="3432413" y="4270498"/>
                  </a:lnTo>
                  <a:lnTo>
                    <a:pt x="0" y="4270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6">
              <a:extLst>
                <a:ext uri="{FF2B5EF4-FFF2-40B4-BE49-F238E27FC236}">
                  <a16:creationId xmlns:a16="http://schemas.microsoft.com/office/drawing/2014/main" id="{D57C08E1-50A7-41ED-ABEE-1BBDE31CA418}"/>
                </a:ext>
              </a:extLst>
            </p:cNvPr>
            <p:cNvSpPr/>
            <p:nvPr/>
          </p:nvSpPr>
          <p:spPr>
            <a:xfrm flipH="1">
              <a:off x="1039319" y="0"/>
              <a:ext cx="2542046" cy="8422443"/>
            </a:xfrm>
            <a:custGeom>
              <a:avLst/>
              <a:gdLst/>
              <a:ahLst/>
              <a:cxnLst/>
              <a:rect l="l" t="t" r="r" b="b"/>
              <a:pathLst>
                <a:path w="2542046" h="8422443">
                  <a:moveTo>
                    <a:pt x="2542046" y="0"/>
                  </a:moveTo>
                  <a:lnTo>
                    <a:pt x="0" y="0"/>
                  </a:lnTo>
                  <a:lnTo>
                    <a:pt x="0" y="8422443"/>
                  </a:lnTo>
                  <a:lnTo>
                    <a:pt x="2542046" y="8422443"/>
                  </a:lnTo>
                  <a:lnTo>
                    <a:pt x="254204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7">
              <a:extLst>
                <a:ext uri="{FF2B5EF4-FFF2-40B4-BE49-F238E27FC236}">
                  <a16:creationId xmlns:a16="http://schemas.microsoft.com/office/drawing/2014/main" id="{2F13FA5D-8612-4172-8920-C7AA5908C56E}"/>
                </a:ext>
              </a:extLst>
            </p:cNvPr>
            <p:cNvSpPr/>
            <p:nvPr/>
          </p:nvSpPr>
          <p:spPr>
            <a:xfrm>
              <a:off x="7970712" y="2815839"/>
              <a:ext cx="4070730" cy="5235665"/>
            </a:xfrm>
            <a:custGeom>
              <a:avLst/>
              <a:gdLst/>
              <a:ahLst/>
              <a:cxnLst/>
              <a:rect l="l" t="t" r="r" b="b"/>
              <a:pathLst>
                <a:path w="4070730" h="5235665">
                  <a:moveTo>
                    <a:pt x="0" y="0"/>
                  </a:moveTo>
                  <a:lnTo>
                    <a:pt x="4070730" y="0"/>
                  </a:lnTo>
                  <a:lnTo>
                    <a:pt x="4070730" y="5235665"/>
                  </a:lnTo>
                  <a:lnTo>
                    <a:pt x="0" y="5235665"/>
                  </a:lnTo>
                  <a:lnTo>
                    <a:pt x="0" y="0"/>
                  </a:lnTo>
                  <a:close/>
                </a:path>
              </a:pathLst>
            </a:custGeom>
            <a:blipFill>
              <a:blip r:embed="rId11"/>
              <a:stretch>
                <a:fillRect/>
              </a:stretch>
            </a:blipFill>
          </p:spPr>
          <p:txBody>
            <a:bodyPr/>
            <a:lstStyle/>
            <a:p>
              <a:endParaRPr lang="en-US"/>
            </a:p>
          </p:txBody>
        </p:sp>
      </p:grpSp>
      <p:pic>
        <p:nvPicPr>
          <p:cNvPr id="38" name="Picture 37">
            <a:extLst>
              <a:ext uri="{FF2B5EF4-FFF2-40B4-BE49-F238E27FC236}">
                <a16:creationId xmlns:a16="http://schemas.microsoft.com/office/drawing/2014/main" id="{E16C90C3-D349-477F-907E-0B0FAB623A67}"/>
              </a:ext>
            </a:extLst>
          </p:cNvPr>
          <p:cNvPicPr>
            <a:picLocks noChangeAspect="1"/>
          </p:cNvPicPr>
          <p:nvPr/>
        </p:nvPicPr>
        <p:blipFill>
          <a:blip r:embed="rId12"/>
          <a:stretch>
            <a:fillRect/>
          </a:stretch>
        </p:blipFill>
        <p:spPr>
          <a:xfrm>
            <a:off x="5058360" y="149517"/>
            <a:ext cx="3943265" cy="117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TextBox 38">
            <a:extLst>
              <a:ext uri="{FF2B5EF4-FFF2-40B4-BE49-F238E27FC236}">
                <a16:creationId xmlns:a16="http://schemas.microsoft.com/office/drawing/2014/main" id="{D6AE0562-A200-4ADB-BCFE-F74E2B4E676A}"/>
              </a:ext>
            </a:extLst>
          </p:cNvPr>
          <p:cNvSpPr txBox="1"/>
          <p:nvPr/>
        </p:nvSpPr>
        <p:spPr>
          <a:xfrm>
            <a:off x="6477000" y="3096220"/>
            <a:ext cx="7875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bg1"/>
                </a:solidFill>
                <a:latin typeface="Calibri"/>
                <a:ea typeface="Calibri"/>
                <a:cs typeface="Arial"/>
              </a:rPr>
              <a:t>Baby</a:t>
            </a:r>
          </a:p>
          <a:p>
            <a:pPr algn="ctr"/>
            <a:r>
              <a:rPr lang="en-US" sz="900" dirty="0">
                <a:solidFill>
                  <a:schemeClr val="bg1"/>
                </a:solidFill>
                <a:latin typeface="Calibri"/>
                <a:ea typeface="Calibri"/>
                <a:cs typeface="Arial"/>
              </a:rPr>
              <a:t>Storytime</a:t>
            </a:r>
          </a:p>
          <a:p>
            <a:pPr algn="ctr"/>
            <a:endParaRPr lang="en-US" sz="900" dirty="0">
              <a:solidFill>
                <a:schemeClr val="bg1"/>
              </a:solidFill>
              <a:latin typeface="Calibri"/>
              <a:ea typeface="Calibri"/>
              <a:cs typeface="Arial" panose="020B0604020202020204" pitchFamily="34" charset="0"/>
            </a:endParaRPr>
          </a:p>
          <a:p>
            <a:pPr algn="ctr"/>
            <a:r>
              <a:rPr lang="en-US" sz="900" dirty="0">
                <a:solidFill>
                  <a:schemeClr val="bg1"/>
                </a:solidFill>
                <a:latin typeface="Calibri"/>
                <a:ea typeface="Calibri"/>
                <a:cs typeface="Arial"/>
              </a:rPr>
              <a:t>Talk, Sing,</a:t>
            </a:r>
          </a:p>
          <a:p>
            <a:pPr algn="ctr"/>
            <a:r>
              <a:rPr lang="en-US" sz="900" dirty="0">
                <a:solidFill>
                  <a:schemeClr val="bg1"/>
                </a:solidFill>
                <a:latin typeface="Calibri"/>
                <a:ea typeface="Calibri"/>
                <a:cs typeface="Arial"/>
              </a:rPr>
              <a:t>Read, Write &amp; Play</a:t>
            </a:r>
          </a:p>
        </p:txBody>
      </p:sp>
    </p:spTree>
    <p:extLst>
      <p:ext uri="{BB962C8B-B14F-4D97-AF65-F5344CB8AC3E}">
        <p14:creationId xmlns:p14="http://schemas.microsoft.com/office/powerpoint/2010/main" val="1696519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9144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F05D63-23AE-468F-8320-1F81ADA0AEFE}"/>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6" name="TextBox 5">
            <a:extLst>
              <a:ext uri="{FF2B5EF4-FFF2-40B4-BE49-F238E27FC236}">
                <a16:creationId xmlns:a16="http://schemas.microsoft.com/office/drawing/2014/main" id="{916912B7-F928-45CF-A6F2-295390297E6E}"/>
              </a:ext>
            </a:extLst>
          </p:cNvPr>
          <p:cNvSpPr txBox="1"/>
          <p:nvPr/>
        </p:nvSpPr>
        <p:spPr>
          <a:xfrm>
            <a:off x="0" y="434489"/>
            <a:ext cx="5718186" cy="923330"/>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4800" b="1">
                <a:solidFill>
                  <a:srgbClr val="0068B3"/>
                </a:solidFill>
                <a:latin typeface="+mj-lt"/>
                <a:cs typeface="Arial" panose="020B0604020202020204" pitchFamily="34" charset="0"/>
              </a:rPr>
              <a:t>Thanks for coming!</a:t>
            </a:r>
            <a:endParaRPr lang="en-US" sz="4800">
              <a:solidFill>
                <a:srgbClr val="70BBB1"/>
              </a:solidFill>
              <a:latin typeface="+mj-lt"/>
              <a:cs typeface="Arial" panose="020B0604020202020204" pitchFamily="34" charset="0"/>
            </a:endParaRPr>
          </a:p>
        </p:txBody>
      </p:sp>
      <p:sp>
        <p:nvSpPr>
          <p:cNvPr id="23" name="TextBox 41">
            <a:extLst>
              <a:ext uri="{FF2B5EF4-FFF2-40B4-BE49-F238E27FC236}">
                <a16:creationId xmlns:a16="http://schemas.microsoft.com/office/drawing/2014/main" id="{F599B67D-B1CB-4F36-9780-8C9B1EF6F72D}"/>
              </a:ext>
            </a:extLst>
          </p:cNvPr>
          <p:cNvSpPr txBox="1"/>
          <p:nvPr/>
        </p:nvSpPr>
        <p:spPr>
          <a:xfrm>
            <a:off x="5718186" y="1310997"/>
            <a:ext cx="3111489" cy="3323987"/>
          </a:xfrm>
          <a:prstGeom prst="rect">
            <a:avLst/>
          </a:prstGeom>
        </p:spPr>
        <p:txBody>
          <a:bodyPr wrap="square" lIns="0" tIns="0" rIns="0" bIns="0" rtlCol="0" anchor="t">
            <a:spAutoFit/>
          </a:bodyPr>
          <a:lstStyle/>
          <a:p>
            <a:pPr>
              <a:spcBef>
                <a:spcPct val="0"/>
              </a:spcBef>
            </a:pPr>
            <a:r>
              <a:rPr lang="en-US" sz="2400" b="1" dirty="0">
                <a:latin typeface="Calibri"/>
                <a:ea typeface="Calibri"/>
                <a:cs typeface="Arial"/>
                <a:sym typeface="Glacial Indifference Bold"/>
              </a:rPr>
              <a:t>See you at session 2 on </a:t>
            </a:r>
            <a:r>
              <a:rPr lang="en-US" sz="2400" b="1" i="1" dirty="0">
                <a:highlight>
                  <a:srgbClr val="FFFF00"/>
                </a:highlight>
                <a:latin typeface="Calibri"/>
                <a:ea typeface="Calibri"/>
                <a:cs typeface="Arial"/>
                <a:sym typeface="Glacial Indifference Bold"/>
              </a:rPr>
              <a:t>(insert date)</a:t>
            </a:r>
            <a:endParaRPr lang="en-US" sz="2400" b="1" i="1" dirty="0">
              <a:highlight>
                <a:srgbClr val="FFFF00"/>
              </a:highlight>
              <a:latin typeface="Calibri"/>
              <a:ea typeface="Calibri"/>
              <a:cs typeface="Arial"/>
            </a:endParaRPr>
          </a:p>
          <a:p>
            <a:pPr>
              <a:spcBef>
                <a:spcPct val="0"/>
              </a:spcBef>
            </a:pPr>
            <a:endParaRPr lang="en-US" sz="2400" b="1" dirty="0">
              <a:latin typeface="Calibri"/>
              <a:ea typeface="Calibri"/>
              <a:cs typeface="Arial" panose="020B0604020202020204" pitchFamily="34" charset="0"/>
            </a:endParaRPr>
          </a:p>
          <a:p>
            <a:pPr>
              <a:spcBef>
                <a:spcPct val="0"/>
              </a:spcBef>
            </a:pPr>
            <a:r>
              <a:rPr lang="en-US" sz="2400" b="1" dirty="0">
                <a:latin typeface="Calibri"/>
                <a:ea typeface="Calibri"/>
                <a:cs typeface="Arial"/>
                <a:sym typeface="Glacial Indifference Bold"/>
              </a:rPr>
              <a:t>Before you leave…</a:t>
            </a:r>
            <a:endParaRPr lang="en-US" sz="2400" b="1" dirty="0">
              <a:latin typeface="Calibri"/>
              <a:ea typeface="Calibri"/>
              <a:cs typeface="Arial"/>
            </a:endParaRPr>
          </a:p>
          <a:p>
            <a:pPr marL="285750" indent="-285750">
              <a:spcBef>
                <a:spcPct val="0"/>
              </a:spcBef>
              <a:buFont typeface="Arial" panose="020B0604020202020204" pitchFamily="34" charset="0"/>
              <a:buChar char="•"/>
            </a:pPr>
            <a:r>
              <a:rPr lang="en-US" sz="2400" dirty="0">
                <a:latin typeface="Calibri"/>
                <a:ea typeface="Calibri"/>
                <a:cs typeface="Arial"/>
                <a:sym typeface="Glacial Indifference Bold"/>
              </a:rPr>
              <a:t>Return kits</a:t>
            </a:r>
            <a:endParaRPr lang="en-US" sz="2400" dirty="0">
              <a:latin typeface="Calibri"/>
              <a:ea typeface="Calibri"/>
              <a:cs typeface="Arial"/>
            </a:endParaRPr>
          </a:p>
          <a:p>
            <a:pPr marL="285750" indent="-285750">
              <a:spcBef>
                <a:spcPct val="0"/>
              </a:spcBef>
              <a:buFont typeface="Arial" panose="020B0604020202020204" pitchFamily="34" charset="0"/>
              <a:buChar char="•"/>
            </a:pPr>
            <a:r>
              <a:rPr lang="en-US" sz="2400" dirty="0">
                <a:latin typeface="Calibri"/>
                <a:ea typeface="Calibri"/>
                <a:cs typeface="Arial"/>
                <a:sym typeface="Glacial Indifference Bold"/>
              </a:rPr>
              <a:t>Get a library card!</a:t>
            </a:r>
            <a:endParaRPr lang="en-US" sz="2400" dirty="0">
              <a:latin typeface="Calibri"/>
              <a:ea typeface="Calibri"/>
              <a:cs typeface="Arial"/>
            </a:endParaRPr>
          </a:p>
          <a:p>
            <a:pPr marL="285750" indent="-285750">
              <a:spcBef>
                <a:spcPct val="0"/>
              </a:spcBef>
              <a:buFont typeface="Arial" panose="020B0604020202020204" pitchFamily="34" charset="0"/>
              <a:buChar char="•"/>
            </a:pPr>
            <a:r>
              <a:rPr lang="en-US" sz="2400" dirty="0">
                <a:latin typeface="Calibri"/>
                <a:ea typeface="Calibri"/>
                <a:cs typeface="Arial"/>
                <a:sym typeface="Glacial Indifference Bold"/>
              </a:rPr>
              <a:t>Ask about other programs for you and baby</a:t>
            </a:r>
            <a:endParaRPr lang="en-US" dirty="0">
              <a:latin typeface="Calibri"/>
              <a:ea typeface="Calibri"/>
              <a:cs typeface="Arial"/>
            </a:endParaRPr>
          </a:p>
        </p:txBody>
      </p:sp>
      <p:sp>
        <p:nvSpPr>
          <p:cNvPr id="11" name="TextBox 41">
            <a:extLst>
              <a:ext uri="{FF2B5EF4-FFF2-40B4-BE49-F238E27FC236}">
                <a16:creationId xmlns:a16="http://schemas.microsoft.com/office/drawing/2014/main" id="{1E43C397-FCB6-4DE9-85FE-78A76116557C}"/>
              </a:ext>
            </a:extLst>
          </p:cNvPr>
          <p:cNvSpPr txBox="1"/>
          <p:nvPr/>
        </p:nvSpPr>
        <p:spPr>
          <a:xfrm>
            <a:off x="304800" y="4412218"/>
            <a:ext cx="4572000" cy="369332"/>
          </a:xfrm>
          <a:prstGeom prst="rect">
            <a:avLst/>
          </a:prstGeom>
        </p:spPr>
        <p:txBody>
          <a:bodyPr wrap="square" lIns="0" tIns="0" rIns="0" bIns="0" rtlCol="0" anchor="t">
            <a:spAutoFit/>
          </a:bodyPr>
          <a:lstStyle/>
          <a:p>
            <a:pPr algn="ctr">
              <a:spcBef>
                <a:spcPct val="0"/>
              </a:spcBef>
            </a:pPr>
            <a:r>
              <a:rPr lang="en-US" sz="2400" b="1" dirty="0">
                <a:latin typeface="Calibri"/>
                <a:ea typeface="Calibri"/>
                <a:cs typeface="Arial"/>
                <a:sym typeface="Glacial Indifference Bold"/>
              </a:rPr>
              <a:t>Are there any questions?</a:t>
            </a:r>
            <a:endParaRPr lang="en-US" b="1" i="1" dirty="0">
              <a:latin typeface="Calibri"/>
              <a:ea typeface="Calibri"/>
              <a:cs typeface="Arial"/>
            </a:endParaRPr>
          </a:p>
        </p:txBody>
      </p:sp>
      <p:pic>
        <p:nvPicPr>
          <p:cNvPr id="16" name="Picture 15" descr="A person carrying a baby&#10;&#10;Description automatically generated">
            <a:extLst>
              <a:ext uri="{FF2B5EF4-FFF2-40B4-BE49-F238E27FC236}">
                <a16:creationId xmlns:a16="http://schemas.microsoft.com/office/drawing/2014/main" id="{CC934ECB-0513-42A7-997B-6434295541F9}"/>
              </a:ext>
            </a:extLst>
          </p:cNvPr>
          <p:cNvPicPr>
            <a:picLocks noChangeAspect="1"/>
          </p:cNvPicPr>
          <p:nvPr/>
        </p:nvPicPr>
        <p:blipFill rotWithShape="1">
          <a:blip r:embed="rId3"/>
          <a:srcRect l="11967" t="10889" r="11375" b="9741"/>
          <a:stretch/>
        </p:blipFill>
        <p:spPr>
          <a:xfrm>
            <a:off x="1301273" y="1570371"/>
            <a:ext cx="2579053" cy="2794970"/>
          </a:xfrm>
          <a:prstGeom prst="rect">
            <a:avLst/>
          </a:prstGeom>
        </p:spPr>
      </p:pic>
    </p:spTree>
    <p:extLst>
      <p:ext uri="{BB962C8B-B14F-4D97-AF65-F5344CB8AC3E}">
        <p14:creationId xmlns:p14="http://schemas.microsoft.com/office/powerpoint/2010/main" val="671309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9144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F05D63-23AE-468F-8320-1F81ADA0AEFE}"/>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6" name="TextBox 5">
            <a:extLst>
              <a:ext uri="{FF2B5EF4-FFF2-40B4-BE49-F238E27FC236}">
                <a16:creationId xmlns:a16="http://schemas.microsoft.com/office/drawing/2014/main" id="{916912B7-F928-45CF-A6F2-295390297E6E}"/>
              </a:ext>
            </a:extLst>
          </p:cNvPr>
          <p:cNvSpPr txBox="1"/>
          <p:nvPr/>
        </p:nvSpPr>
        <p:spPr>
          <a:xfrm>
            <a:off x="4798056" y="429674"/>
            <a:ext cx="3366461" cy="203132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4800" b="1">
                <a:solidFill>
                  <a:srgbClr val="0068B3"/>
                </a:solidFill>
                <a:latin typeface="+mj-lt"/>
                <a:cs typeface="Arial" panose="020B0604020202020204" pitchFamily="34" charset="0"/>
              </a:rPr>
              <a:t>HELLO,</a:t>
            </a:r>
            <a:r>
              <a:rPr lang="en-US" sz="4800" b="1">
                <a:solidFill>
                  <a:srgbClr val="70BBB1"/>
                </a:solidFill>
                <a:latin typeface="+mj-lt"/>
                <a:cs typeface="Arial" panose="020B0604020202020204" pitchFamily="34" charset="0"/>
              </a:rPr>
              <a:t> </a:t>
            </a:r>
            <a:endParaRPr lang="en-US" sz="4400">
              <a:solidFill>
                <a:srgbClr val="70BBB1"/>
              </a:solidFill>
              <a:latin typeface="+mj-lt"/>
              <a:cs typeface="Arial" panose="020B0604020202020204" pitchFamily="34" charset="0"/>
            </a:endParaRPr>
          </a:p>
          <a:p>
            <a:pPr algn="ctr"/>
            <a:r>
              <a:rPr lang="en-US" sz="2400" b="1">
                <a:latin typeface="+mj-lt"/>
                <a:cs typeface="Arial" panose="020B0604020202020204" pitchFamily="34" charset="0"/>
              </a:rPr>
              <a:t>Hatchlings Families!</a:t>
            </a:r>
          </a:p>
          <a:p>
            <a:pPr algn="ctr"/>
            <a:r>
              <a:rPr lang="en-US" sz="2400" b="1">
                <a:latin typeface="+mj-lt"/>
                <a:cs typeface="Arial" panose="020B0604020202020204" pitchFamily="34" charset="0"/>
              </a:rPr>
              <a:t>Let's get to know each other and the program.</a:t>
            </a:r>
          </a:p>
        </p:txBody>
      </p:sp>
      <p:pic>
        <p:nvPicPr>
          <p:cNvPr id="7" name="Picture 6">
            <a:extLst>
              <a:ext uri="{FF2B5EF4-FFF2-40B4-BE49-F238E27FC236}">
                <a16:creationId xmlns:a16="http://schemas.microsoft.com/office/drawing/2014/main" id="{81B6ECD3-9EBF-4DBB-85CF-0D1F8A65BFE4}"/>
              </a:ext>
            </a:extLst>
          </p:cNvPr>
          <p:cNvPicPr>
            <a:picLocks noChangeAspect="1"/>
          </p:cNvPicPr>
          <p:nvPr/>
        </p:nvPicPr>
        <p:blipFill rotWithShape="1">
          <a:blip r:embed="rId3"/>
          <a:srcRect l="25693" t="9259" r="25049" b="68376"/>
          <a:stretch/>
        </p:blipFill>
        <p:spPr>
          <a:xfrm>
            <a:off x="875416" y="685156"/>
            <a:ext cx="3180352" cy="1870910"/>
          </a:xfrm>
          <a:prstGeom prst="rect">
            <a:avLst/>
          </a:prstGeom>
        </p:spPr>
      </p:pic>
      <p:pic>
        <p:nvPicPr>
          <p:cNvPr id="8" name="Picture 7">
            <a:extLst>
              <a:ext uri="{FF2B5EF4-FFF2-40B4-BE49-F238E27FC236}">
                <a16:creationId xmlns:a16="http://schemas.microsoft.com/office/drawing/2014/main" id="{E51CB1F8-E055-4DFE-84E8-1CFFAB53B523}"/>
              </a:ext>
            </a:extLst>
          </p:cNvPr>
          <p:cNvPicPr>
            <a:picLocks noChangeAspect="1"/>
          </p:cNvPicPr>
          <p:nvPr/>
        </p:nvPicPr>
        <p:blipFill rotWithShape="1">
          <a:blip r:embed="rId4"/>
          <a:srcRect l="14722" t="40" r="13055" b="185"/>
          <a:stretch/>
        </p:blipFill>
        <p:spPr>
          <a:xfrm>
            <a:off x="397928" y="3016435"/>
            <a:ext cx="1032999" cy="1070668"/>
          </a:xfrm>
          <a:prstGeom prst="ellipse">
            <a:avLst/>
          </a:prstGeom>
          <a:ln w="28575">
            <a:solidFill>
              <a:schemeClr val="tx1"/>
            </a:solidFill>
          </a:ln>
        </p:spPr>
      </p:pic>
      <p:grpSp>
        <p:nvGrpSpPr>
          <p:cNvPr id="9" name="Group 8">
            <a:extLst>
              <a:ext uri="{FF2B5EF4-FFF2-40B4-BE49-F238E27FC236}">
                <a16:creationId xmlns:a16="http://schemas.microsoft.com/office/drawing/2014/main" id="{0A746FD2-F475-4540-BDEC-467715D29FD3}"/>
              </a:ext>
            </a:extLst>
          </p:cNvPr>
          <p:cNvGrpSpPr/>
          <p:nvPr/>
        </p:nvGrpSpPr>
        <p:grpSpPr>
          <a:xfrm>
            <a:off x="2218044" y="3007018"/>
            <a:ext cx="1134756" cy="1070668"/>
            <a:chOff x="1885947" y="2738450"/>
            <a:chExt cx="914400" cy="914400"/>
          </a:xfrm>
        </p:grpSpPr>
        <p:sp>
          <p:nvSpPr>
            <p:cNvPr id="10" name="Oval 9">
              <a:extLst>
                <a:ext uri="{FF2B5EF4-FFF2-40B4-BE49-F238E27FC236}">
                  <a16:creationId xmlns:a16="http://schemas.microsoft.com/office/drawing/2014/main" id="{AB991674-3CCF-4BF0-840E-62F1384DA523}"/>
                </a:ext>
              </a:extLst>
            </p:cNvPr>
            <p:cNvSpPr/>
            <p:nvPr/>
          </p:nvSpPr>
          <p:spPr>
            <a:xfrm>
              <a:off x="1885947" y="2738450"/>
              <a:ext cx="914400" cy="91440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endParaRPr lang="en-US" sz="56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FAAF1A5-9E4F-4167-AEA8-55BDAE789556}"/>
                </a:ext>
              </a:extLst>
            </p:cNvPr>
            <p:cNvPicPr>
              <a:picLocks noChangeAspect="1"/>
            </p:cNvPicPr>
            <p:nvPr/>
          </p:nvPicPr>
          <p:blipFill rotWithShape="1">
            <a:blip r:embed="rId5"/>
            <a:srcRect l="21840" t="37083" r="44826" b="-11"/>
            <a:stretch/>
          </p:blipFill>
          <p:spPr>
            <a:xfrm>
              <a:off x="1927017" y="2865409"/>
              <a:ext cx="806042" cy="668561"/>
            </a:xfrm>
            <a:prstGeom prst="ellipse">
              <a:avLst/>
            </a:prstGeom>
          </p:spPr>
        </p:pic>
      </p:grpSp>
      <p:pic>
        <p:nvPicPr>
          <p:cNvPr id="12" name="Picture 11">
            <a:extLst>
              <a:ext uri="{FF2B5EF4-FFF2-40B4-BE49-F238E27FC236}">
                <a16:creationId xmlns:a16="http://schemas.microsoft.com/office/drawing/2014/main" id="{2633F4E6-A90C-4BA4-9BBA-668109DB0BEC}"/>
              </a:ext>
            </a:extLst>
          </p:cNvPr>
          <p:cNvPicPr>
            <a:picLocks noChangeAspect="1"/>
          </p:cNvPicPr>
          <p:nvPr/>
        </p:nvPicPr>
        <p:blipFill rotWithShape="1">
          <a:blip r:embed="rId6"/>
          <a:srcRect l="21389" t="8575" r="10833" b="2041"/>
          <a:stretch/>
        </p:blipFill>
        <p:spPr>
          <a:xfrm rot="19260000">
            <a:off x="4041800" y="2990552"/>
            <a:ext cx="1161256" cy="1147889"/>
          </a:xfrm>
          <a:prstGeom prst="ellipse">
            <a:avLst/>
          </a:prstGeom>
          <a:ln w="28575">
            <a:solidFill>
              <a:schemeClr val="tx1"/>
            </a:solidFill>
          </a:ln>
        </p:spPr>
      </p:pic>
      <p:pic>
        <p:nvPicPr>
          <p:cNvPr id="13" name="Picture 12">
            <a:extLst>
              <a:ext uri="{FF2B5EF4-FFF2-40B4-BE49-F238E27FC236}">
                <a16:creationId xmlns:a16="http://schemas.microsoft.com/office/drawing/2014/main" id="{7F23DE1D-AD48-462A-87FF-20C3B3E16173}"/>
              </a:ext>
            </a:extLst>
          </p:cNvPr>
          <p:cNvPicPr>
            <a:picLocks noChangeAspect="1"/>
          </p:cNvPicPr>
          <p:nvPr/>
        </p:nvPicPr>
        <p:blipFill rotWithShape="1">
          <a:blip r:embed="rId7"/>
          <a:srcRect l="5833" t="4479" r="10555" b="5578"/>
          <a:stretch/>
        </p:blipFill>
        <p:spPr>
          <a:xfrm>
            <a:off x="5791199" y="2985528"/>
            <a:ext cx="1083789" cy="1089168"/>
          </a:xfrm>
          <a:prstGeom prst="ellipse">
            <a:avLst/>
          </a:prstGeom>
          <a:ln w="28575">
            <a:solidFill>
              <a:schemeClr val="tx1"/>
            </a:solidFill>
          </a:ln>
        </p:spPr>
      </p:pic>
      <p:grpSp>
        <p:nvGrpSpPr>
          <p:cNvPr id="14" name="Group 13">
            <a:extLst>
              <a:ext uri="{FF2B5EF4-FFF2-40B4-BE49-F238E27FC236}">
                <a16:creationId xmlns:a16="http://schemas.microsoft.com/office/drawing/2014/main" id="{23BF3075-33C6-47CC-8A22-2DC89DCD0FC3}"/>
              </a:ext>
            </a:extLst>
          </p:cNvPr>
          <p:cNvGrpSpPr/>
          <p:nvPr/>
        </p:nvGrpSpPr>
        <p:grpSpPr>
          <a:xfrm>
            <a:off x="7583521" y="2997936"/>
            <a:ext cx="1103279" cy="1089168"/>
            <a:chOff x="6015990" y="3497422"/>
            <a:chExt cx="685804" cy="698603"/>
          </a:xfrm>
        </p:grpSpPr>
        <p:pic>
          <p:nvPicPr>
            <p:cNvPr id="15" name="Picture 14">
              <a:extLst>
                <a:ext uri="{FF2B5EF4-FFF2-40B4-BE49-F238E27FC236}">
                  <a16:creationId xmlns:a16="http://schemas.microsoft.com/office/drawing/2014/main" id="{B75A8FAC-2564-4786-9A9B-B824A890ACF9}"/>
                </a:ext>
              </a:extLst>
            </p:cNvPr>
            <p:cNvPicPr>
              <a:picLocks noChangeAspect="1"/>
            </p:cNvPicPr>
            <p:nvPr/>
          </p:nvPicPr>
          <p:blipFill rotWithShape="1">
            <a:blip r:embed="rId8"/>
            <a:srcRect l="57778" t="15225" r="17222" b="21127"/>
            <a:stretch/>
          </p:blipFill>
          <p:spPr>
            <a:xfrm>
              <a:off x="6015990" y="3497422"/>
              <a:ext cx="685804" cy="698603"/>
            </a:xfrm>
            <a:prstGeom prst="ellipse">
              <a:avLst/>
            </a:prstGeom>
            <a:ln w="28575">
              <a:solidFill>
                <a:schemeClr val="tx1"/>
              </a:solidFill>
            </a:ln>
          </p:spPr>
        </p:pic>
        <p:sp>
          <p:nvSpPr>
            <p:cNvPr id="16" name="&quot;Not Allowed&quot; Symbol 15">
              <a:extLst>
                <a:ext uri="{FF2B5EF4-FFF2-40B4-BE49-F238E27FC236}">
                  <a16:creationId xmlns:a16="http://schemas.microsoft.com/office/drawing/2014/main" id="{15D682C8-20A8-4A4A-BB4A-137928A80B26}"/>
                </a:ext>
              </a:extLst>
            </p:cNvPr>
            <p:cNvSpPr/>
            <p:nvPr/>
          </p:nvSpPr>
          <p:spPr>
            <a:xfrm>
              <a:off x="6080947" y="3555281"/>
              <a:ext cx="567626" cy="597217"/>
            </a:xfrm>
            <a:prstGeom prst="noSmoking">
              <a:avLst>
                <a:gd name="adj" fmla="val 582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endParaRPr lang="en-US" sz="5600">
                <a:solidFill>
                  <a:schemeClr val="tx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5D372A96-9E64-4664-963C-7CD57E828038}"/>
              </a:ext>
            </a:extLst>
          </p:cNvPr>
          <p:cNvSpPr txBox="1"/>
          <p:nvPr/>
        </p:nvSpPr>
        <p:spPr>
          <a:xfrm>
            <a:off x="-154873" y="4272733"/>
            <a:ext cx="2138602" cy="677108"/>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600" b="1">
                <a:latin typeface="+mj-lt"/>
                <a:cs typeface="Arial" panose="020B0604020202020204" pitchFamily="34" charset="0"/>
              </a:rPr>
              <a:t>Unexpected is expected</a:t>
            </a:r>
            <a:endParaRPr lang="en-US" sz="4400">
              <a:latin typeface="+mj-lt"/>
              <a:cs typeface="Arial" panose="020B0604020202020204" pitchFamily="34" charset="0"/>
            </a:endParaRPr>
          </a:p>
        </p:txBody>
      </p:sp>
      <p:sp>
        <p:nvSpPr>
          <p:cNvPr id="18" name="TextBox 17">
            <a:extLst>
              <a:ext uri="{FF2B5EF4-FFF2-40B4-BE49-F238E27FC236}">
                <a16:creationId xmlns:a16="http://schemas.microsoft.com/office/drawing/2014/main" id="{8474F9D5-55CF-4B56-8411-A0B253376B31}"/>
              </a:ext>
            </a:extLst>
          </p:cNvPr>
          <p:cNvSpPr txBox="1"/>
          <p:nvPr/>
        </p:nvSpPr>
        <p:spPr>
          <a:xfrm>
            <a:off x="1809155" y="4272733"/>
            <a:ext cx="1958965" cy="677108"/>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600" b="1">
                <a:latin typeface="+mj-lt"/>
                <a:cs typeface="Arial" panose="020B0604020202020204" pitchFamily="34" charset="0"/>
              </a:rPr>
              <a:t>Calm down without the crowd</a:t>
            </a:r>
          </a:p>
        </p:txBody>
      </p:sp>
      <p:sp>
        <p:nvSpPr>
          <p:cNvPr id="19" name="TextBox 18">
            <a:extLst>
              <a:ext uri="{FF2B5EF4-FFF2-40B4-BE49-F238E27FC236}">
                <a16:creationId xmlns:a16="http://schemas.microsoft.com/office/drawing/2014/main" id="{7344D60C-E97A-4E75-B568-F842361F34CD}"/>
              </a:ext>
            </a:extLst>
          </p:cNvPr>
          <p:cNvSpPr txBox="1"/>
          <p:nvPr/>
        </p:nvSpPr>
        <p:spPr>
          <a:xfrm>
            <a:off x="3810000" y="4295565"/>
            <a:ext cx="1585397" cy="677108"/>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600" b="1">
                <a:latin typeface="+mj-lt"/>
                <a:cs typeface="Arial" panose="020B0604020202020204" pitchFamily="34" charset="0"/>
              </a:rPr>
              <a:t>Respect baby's rest</a:t>
            </a:r>
            <a:endParaRPr lang="en-US" sz="4400">
              <a:latin typeface="+mj-lt"/>
              <a:cs typeface="Arial" panose="020B0604020202020204" pitchFamily="34" charset="0"/>
            </a:endParaRPr>
          </a:p>
        </p:txBody>
      </p:sp>
      <p:sp>
        <p:nvSpPr>
          <p:cNvPr id="20" name="TextBox 19">
            <a:extLst>
              <a:ext uri="{FF2B5EF4-FFF2-40B4-BE49-F238E27FC236}">
                <a16:creationId xmlns:a16="http://schemas.microsoft.com/office/drawing/2014/main" id="{E55CD64C-FA57-4231-BFC5-920061A6C7DD}"/>
              </a:ext>
            </a:extLst>
          </p:cNvPr>
          <p:cNvSpPr txBox="1"/>
          <p:nvPr/>
        </p:nvSpPr>
        <p:spPr>
          <a:xfrm>
            <a:off x="5252798" y="4287855"/>
            <a:ext cx="2138602" cy="677108"/>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600" b="1">
                <a:latin typeface="+mj-lt"/>
                <a:cs typeface="Arial" panose="020B0604020202020204" pitchFamily="34" charset="0"/>
              </a:rPr>
              <a:t>Hands on exploration</a:t>
            </a:r>
            <a:endParaRPr lang="en-US" sz="4400">
              <a:latin typeface="+mj-lt"/>
              <a:cs typeface="Arial" panose="020B0604020202020204" pitchFamily="34" charset="0"/>
            </a:endParaRPr>
          </a:p>
        </p:txBody>
      </p:sp>
      <p:sp>
        <p:nvSpPr>
          <p:cNvPr id="21" name="TextBox 20">
            <a:extLst>
              <a:ext uri="{FF2B5EF4-FFF2-40B4-BE49-F238E27FC236}">
                <a16:creationId xmlns:a16="http://schemas.microsoft.com/office/drawing/2014/main" id="{F1BBD4BE-B78B-49A7-81A9-C2A095180EA2}"/>
              </a:ext>
            </a:extLst>
          </p:cNvPr>
          <p:cNvSpPr txBox="1"/>
          <p:nvPr/>
        </p:nvSpPr>
        <p:spPr>
          <a:xfrm>
            <a:off x="7185034" y="4295565"/>
            <a:ext cx="1958966" cy="677108"/>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600" b="1">
                <a:latin typeface="+mj-lt"/>
                <a:cs typeface="Arial" panose="020B0604020202020204" pitchFamily="34" charset="0"/>
              </a:rPr>
              <a:t>Stay engaged; silence phones </a:t>
            </a:r>
            <a:endParaRPr lang="en-US" sz="4400">
              <a:latin typeface="+mj-lt"/>
              <a:cs typeface="Arial" panose="020B0604020202020204" pitchFamily="34" charset="0"/>
            </a:endParaRPr>
          </a:p>
        </p:txBody>
      </p:sp>
    </p:spTree>
    <p:extLst>
      <p:ext uri="{BB962C8B-B14F-4D97-AF65-F5344CB8AC3E}">
        <p14:creationId xmlns:p14="http://schemas.microsoft.com/office/powerpoint/2010/main" val="419016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9144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F05D63-23AE-468F-8320-1F81ADA0AEFE}"/>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6" name="TextBox 5">
            <a:extLst>
              <a:ext uri="{FF2B5EF4-FFF2-40B4-BE49-F238E27FC236}">
                <a16:creationId xmlns:a16="http://schemas.microsoft.com/office/drawing/2014/main" id="{916912B7-F928-45CF-A6F2-295390297E6E}"/>
              </a:ext>
            </a:extLst>
          </p:cNvPr>
          <p:cNvSpPr txBox="1"/>
          <p:nvPr/>
        </p:nvSpPr>
        <p:spPr>
          <a:xfrm>
            <a:off x="0" y="369332"/>
            <a:ext cx="9144000" cy="923330"/>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4800" b="1">
                <a:solidFill>
                  <a:srgbClr val="0068B3"/>
                </a:solidFill>
                <a:latin typeface="+mj-lt"/>
                <a:cs typeface="Arial" panose="020B0604020202020204" pitchFamily="34" charset="0"/>
              </a:rPr>
              <a:t>Learning Objectives: Session 1</a:t>
            </a:r>
            <a:endParaRPr lang="en-US" sz="4400">
              <a:solidFill>
                <a:srgbClr val="70BBB1"/>
              </a:solidFill>
              <a:latin typeface="+mj-lt"/>
              <a:cs typeface="Arial" panose="020B0604020202020204" pitchFamily="34" charset="0"/>
            </a:endParaRPr>
          </a:p>
        </p:txBody>
      </p:sp>
      <p:sp>
        <p:nvSpPr>
          <p:cNvPr id="23" name="TextBox 41">
            <a:extLst>
              <a:ext uri="{FF2B5EF4-FFF2-40B4-BE49-F238E27FC236}">
                <a16:creationId xmlns:a16="http://schemas.microsoft.com/office/drawing/2014/main" id="{F599B67D-B1CB-4F36-9780-8C9B1EF6F72D}"/>
              </a:ext>
            </a:extLst>
          </p:cNvPr>
          <p:cNvSpPr txBox="1"/>
          <p:nvPr/>
        </p:nvSpPr>
        <p:spPr>
          <a:xfrm>
            <a:off x="152400" y="1504950"/>
            <a:ext cx="4645324" cy="3077766"/>
          </a:xfrm>
          <a:prstGeom prst="rect">
            <a:avLst/>
          </a:prstGeom>
        </p:spPr>
        <p:txBody>
          <a:bodyPr wrap="square" lIns="0" tIns="0" rIns="0" bIns="0" rtlCol="0" anchor="t">
            <a:spAutoFit/>
          </a:bodyPr>
          <a:lstStyle/>
          <a:p>
            <a:pPr marL="342900" indent="-342900">
              <a:spcBef>
                <a:spcPct val="0"/>
              </a:spcBef>
              <a:buFont typeface="Arial" panose="020B0604020202020204" pitchFamily="34" charset="0"/>
              <a:buChar char="•"/>
            </a:pPr>
            <a:r>
              <a:rPr lang="en-US" sz="2000" dirty="0">
                <a:latin typeface="Calibri"/>
                <a:ea typeface="Calibri"/>
                <a:cs typeface="Arial"/>
                <a:sym typeface="Glacial Indifference Bold"/>
              </a:rPr>
              <a:t>Understanding your baby's brain</a:t>
            </a:r>
            <a:endParaRPr lang="en-US" sz="2000" dirty="0">
              <a:latin typeface="Calibri"/>
              <a:ea typeface="Calibri"/>
              <a:cs typeface="Arial"/>
            </a:endParaRPr>
          </a:p>
          <a:p>
            <a:pPr marL="800100" lvl="1" indent="-342900">
              <a:spcBef>
                <a:spcPct val="0"/>
              </a:spcBef>
              <a:buFont typeface="Arial" panose="020B0604020202020204" pitchFamily="34" charset="0"/>
              <a:buChar char="•"/>
            </a:pPr>
            <a:r>
              <a:rPr lang="en-US" sz="2000" dirty="0">
                <a:latin typeface="Calibri"/>
                <a:ea typeface="Calibri"/>
                <a:cs typeface="Arial"/>
              </a:rPr>
              <a:t>How it functions</a:t>
            </a:r>
          </a:p>
          <a:p>
            <a:pPr marL="800100" lvl="1" indent="-342900">
              <a:spcBef>
                <a:spcPct val="0"/>
              </a:spcBef>
              <a:buFont typeface="Arial" panose="020B0604020202020204" pitchFamily="34" charset="0"/>
              <a:buChar char="•"/>
            </a:pPr>
            <a:r>
              <a:rPr lang="en-US" sz="2000" dirty="0">
                <a:latin typeface="Calibri"/>
                <a:ea typeface="Calibri"/>
                <a:cs typeface="Arial"/>
              </a:rPr>
              <a:t>How it grows</a:t>
            </a:r>
          </a:p>
          <a:p>
            <a:pPr marL="800100" lvl="1" indent="-342900">
              <a:spcBef>
                <a:spcPct val="0"/>
              </a:spcBef>
              <a:buFont typeface="Arial" panose="020B0604020202020204" pitchFamily="34" charset="0"/>
              <a:buChar char="•"/>
            </a:pPr>
            <a:r>
              <a:rPr lang="en-US" sz="2000" dirty="0">
                <a:latin typeface="Calibri"/>
                <a:ea typeface="Calibri"/>
                <a:cs typeface="Arial"/>
              </a:rPr>
              <a:t>How it learns</a:t>
            </a:r>
          </a:p>
          <a:p>
            <a:pPr marL="342900" indent="-342900">
              <a:spcBef>
                <a:spcPct val="0"/>
              </a:spcBef>
              <a:buFont typeface="Arial" panose="020B0604020202020204" pitchFamily="34" charset="0"/>
              <a:buChar char="•"/>
            </a:pPr>
            <a:r>
              <a:rPr lang="en-US" sz="2000" dirty="0">
                <a:latin typeface="Calibri"/>
                <a:ea typeface="Calibri"/>
                <a:cs typeface="Arial"/>
              </a:rPr>
              <a:t>Simple ways to support your baby's brain development</a:t>
            </a:r>
          </a:p>
          <a:p>
            <a:pPr marL="800100" lvl="1" indent="-342900">
              <a:spcBef>
                <a:spcPct val="0"/>
              </a:spcBef>
              <a:buFont typeface="Arial" panose="020B0604020202020204" pitchFamily="34" charset="0"/>
              <a:buChar char="•"/>
            </a:pPr>
            <a:r>
              <a:rPr lang="en-US" sz="2000" dirty="0">
                <a:latin typeface="Calibri"/>
                <a:ea typeface="Calibri"/>
                <a:cs typeface="Arial"/>
              </a:rPr>
              <a:t>Talk</a:t>
            </a:r>
          </a:p>
          <a:p>
            <a:pPr marL="800100" lvl="1" indent="-342900">
              <a:spcBef>
                <a:spcPct val="0"/>
              </a:spcBef>
              <a:buFont typeface="Arial" panose="020B0604020202020204" pitchFamily="34" charset="0"/>
              <a:buChar char="•"/>
            </a:pPr>
            <a:r>
              <a:rPr lang="en-US" sz="2000" dirty="0">
                <a:latin typeface="Calibri"/>
                <a:ea typeface="Calibri"/>
                <a:cs typeface="Arial"/>
              </a:rPr>
              <a:t>Sing</a:t>
            </a:r>
          </a:p>
          <a:p>
            <a:pPr marL="800100" lvl="1" indent="-342900">
              <a:spcBef>
                <a:spcPct val="0"/>
              </a:spcBef>
              <a:buFont typeface="Arial" panose="020B0604020202020204" pitchFamily="34" charset="0"/>
              <a:buChar char="•"/>
            </a:pPr>
            <a:r>
              <a:rPr lang="en-US" sz="2000" dirty="0">
                <a:latin typeface="Calibri"/>
                <a:ea typeface="Calibri"/>
                <a:cs typeface="Arial"/>
              </a:rPr>
              <a:t>Share Books</a:t>
            </a:r>
          </a:p>
          <a:p>
            <a:pPr marL="800100" lvl="1" indent="-342900">
              <a:spcBef>
                <a:spcPct val="0"/>
              </a:spcBef>
              <a:buFont typeface="Arial" panose="020B0604020202020204" pitchFamily="34" charset="0"/>
              <a:buChar char="•"/>
            </a:pPr>
            <a:r>
              <a:rPr lang="en-US" sz="2000" dirty="0">
                <a:latin typeface="Calibri"/>
                <a:ea typeface="Calibri"/>
                <a:cs typeface="Arial"/>
              </a:rPr>
              <a:t>Play</a:t>
            </a:r>
          </a:p>
        </p:txBody>
      </p:sp>
      <p:sp>
        <p:nvSpPr>
          <p:cNvPr id="25" name="TextBox 30">
            <a:extLst>
              <a:ext uri="{FF2B5EF4-FFF2-40B4-BE49-F238E27FC236}">
                <a16:creationId xmlns:a16="http://schemas.microsoft.com/office/drawing/2014/main" id="{14FAB3B6-FC0B-4CD6-868C-B57200FCE2F9}"/>
              </a:ext>
            </a:extLst>
          </p:cNvPr>
          <p:cNvSpPr txBox="1"/>
          <p:nvPr/>
        </p:nvSpPr>
        <p:spPr>
          <a:xfrm>
            <a:off x="5524500" y="4301430"/>
            <a:ext cx="3581400"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DID YOU KNOW? </a:t>
            </a:r>
            <a:endParaRPr lang="en-US" sz="1050" dirty="0">
              <a:solidFill>
                <a:srgbClr val="0068B3"/>
              </a:solidFill>
              <a:latin typeface="Calibri"/>
              <a:ea typeface="Calibri"/>
              <a:cs typeface="Arial"/>
            </a:endParaRPr>
          </a:p>
          <a:p>
            <a:pPr>
              <a:spcBef>
                <a:spcPct val="0"/>
              </a:spcBef>
            </a:pPr>
            <a:r>
              <a:rPr lang="en-US" sz="1600" b="1" dirty="0">
                <a:solidFill>
                  <a:srgbClr val="0068B3"/>
                </a:solidFill>
                <a:latin typeface="Calibri"/>
                <a:ea typeface="Calibri"/>
                <a:cs typeface="Arial"/>
              </a:rPr>
              <a:t>You are your child's first teacher!</a:t>
            </a:r>
            <a:endParaRPr lang="en-US" sz="1050" dirty="0">
              <a:solidFill>
                <a:srgbClr val="0068B3"/>
              </a:solidFill>
              <a:latin typeface="Calibri"/>
              <a:ea typeface="Calibri"/>
              <a:cs typeface="Arial"/>
            </a:endParaRPr>
          </a:p>
        </p:txBody>
      </p:sp>
      <p:pic>
        <p:nvPicPr>
          <p:cNvPr id="26" name="Picture 25">
            <a:extLst>
              <a:ext uri="{FF2B5EF4-FFF2-40B4-BE49-F238E27FC236}">
                <a16:creationId xmlns:a16="http://schemas.microsoft.com/office/drawing/2014/main" id="{69A213AF-BE81-46F5-89D3-45CE02E5C2C8}"/>
              </a:ext>
            </a:extLst>
          </p:cNvPr>
          <p:cNvPicPr>
            <a:picLocks noChangeAspect="1"/>
          </p:cNvPicPr>
          <p:nvPr/>
        </p:nvPicPr>
        <p:blipFill>
          <a:blip r:embed="rId3"/>
          <a:stretch>
            <a:fillRect/>
          </a:stretch>
        </p:blipFill>
        <p:spPr>
          <a:xfrm flipH="1">
            <a:off x="5102165" y="983306"/>
            <a:ext cx="2890485" cy="2961227"/>
          </a:xfrm>
          <a:prstGeom prst="rect">
            <a:avLst/>
          </a:prstGeom>
        </p:spPr>
      </p:pic>
      <p:sp>
        <p:nvSpPr>
          <p:cNvPr id="27" name="Freeform 34">
            <a:extLst>
              <a:ext uri="{FF2B5EF4-FFF2-40B4-BE49-F238E27FC236}">
                <a16:creationId xmlns:a16="http://schemas.microsoft.com/office/drawing/2014/main" id="{677799AE-EA4F-42EA-9414-FB76FF879620}"/>
              </a:ext>
            </a:extLst>
          </p:cNvPr>
          <p:cNvSpPr/>
          <p:nvPr/>
        </p:nvSpPr>
        <p:spPr>
          <a:xfrm>
            <a:off x="4800600" y="4106078"/>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196326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4953000" y="0"/>
            <a:ext cx="4191000" cy="493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190500" y="574148"/>
            <a:ext cx="4572000" cy="1384995"/>
          </a:xfrm>
          <a:prstGeom prst="rect">
            <a:avLst/>
          </a:prstGeom>
        </p:spPr>
        <p:txBody>
          <a:bodyPr>
            <a:spAutoFit/>
          </a:bodyPr>
          <a:lstStyle/>
          <a:p>
            <a:r>
              <a:rPr lang="en-US" sz="2800" b="1">
                <a:solidFill>
                  <a:srgbClr val="0068B3"/>
                </a:solidFill>
                <a:latin typeface="+mj-lt"/>
              </a:rPr>
              <a:t>Most connections in the brain are formed during the first 3 years of life.</a:t>
            </a:r>
          </a:p>
        </p:txBody>
      </p:sp>
      <p:sp>
        <p:nvSpPr>
          <p:cNvPr id="28" name="Rectangle 27">
            <a:extLst>
              <a:ext uri="{FF2B5EF4-FFF2-40B4-BE49-F238E27FC236}">
                <a16:creationId xmlns:a16="http://schemas.microsoft.com/office/drawing/2014/main" id="{1F76258C-3A74-4E6D-976B-E9ED9FC8F3A5}"/>
              </a:ext>
            </a:extLst>
          </p:cNvPr>
          <p:cNvSpPr/>
          <p:nvPr/>
        </p:nvSpPr>
        <p:spPr>
          <a:xfrm>
            <a:off x="190500" y="2261028"/>
            <a:ext cx="4229100" cy="1015663"/>
          </a:xfrm>
          <a:prstGeom prst="rect">
            <a:avLst/>
          </a:prstGeom>
        </p:spPr>
        <p:txBody>
          <a:bodyPr wrap="square">
            <a:spAutoFit/>
          </a:bodyPr>
          <a:lstStyle/>
          <a:p>
            <a:pPr marL="285750" indent="-285750">
              <a:buFont typeface="Arial" panose="020B0604020202020204" pitchFamily="34" charset="0"/>
              <a:buChar char="•"/>
            </a:pPr>
            <a:r>
              <a:rPr lang="en-US" sz="2000"/>
              <a:t>80% of brain development occurs during the first 3 years of life</a:t>
            </a:r>
          </a:p>
          <a:p>
            <a:pPr marL="285750" indent="-285750">
              <a:buFont typeface="Arial" panose="020B0604020202020204" pitchFamily="34" charset="0"/>
              <a:buChar char="•"/>
            </a:pPr>
            <a:r>
              <a:rPr lang="en-US" sz="2000"/>
              <a:t>This number jumps to 90% by age 5</a:t>
            </a:r>
          </a:p>
        </p:txBody>
      </p:sp>
      <p:sp>
        <p:nvSpPr>
          <p:cNvPr id="29" name="TextBox 30">
            <a:extLst>
              <a:ext uri="{FF2B5EF4-FFF2-40B4-BE49-F238E27FC236}">
                <a16:creationId xmlns:a16="http://schemas.microsoft.com/office/drawing/2014/main" id="{CBF33E07-000E-42F9-9D77-83B971FC030F}"/>
              </a:ext>
            </a:extLst>
          </p:cNvPr>
          <p:cNvSpPr txBox="1"/>
          <p:nvPr/>
        </p:nvSpPr>
        <p:spPr>
          <a:xfrm>
            <a:off x="990600" y="4247987"/>
            <a:ext cx="3581400"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 That’s why it’s never too early to talk, sing, share books and play.</a:t>
            </a:r>
            <a:endParaRPr lang="en-US" sz="1050" dirty="0">
              <a:solidFill>
                <a:srgbClr val="0068B3"/>
              </a:solidFill>
              <a:latin typeface="Calibri"/>
              <a:ea typeface="Calibri"/>
              <a:cs typeface="Arial"/>
            </a:endParaRPr>
          </a:p>
        </p:txBody>
      </p:sp>
      <p:sp>
        <p:nvSpPr>
          <p:cNvPr id="30" name="Freeform 34">
            <a:extLst>
              <a:ext uri="{FF2B5EF4-FFF2-40B4-BE49-F238E27FC236}">
                <a16:creationId xmlns:a16="http://schemas.microsoft.com/office/drawing/2014/main" id="{3C0F969E-6A74-4F31-83DF-9B099E876517}"/>
              </a:ext>
            </a:extLst>
          </p:cNvPr>
          <p:cNvSpPr/>
          <p:nvPr/>
        </p:nvSpPr>
        <p:spPr>
          <a:xfrm>
            <a:off x="266700" y="4052635"/>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1" name="Picture 30">
            <a:extLst>
              <a:ext uri="{FF2B5EF4-FFF2-40B4-BE49-F238E27FC236}">
                <a16:creationId xmlns:a16="http://schemas.microsoft.com/office/drawing/2014/main" id="{CB536254-DFEF-4CE2-905E-1B1E7EF3AB54}"/>
              </a:ext>
            </a:extLst>
          </p:cNvPr>
          <p:cNvPicPr>
            <a:picLocks noChangeAspect="1"/>
          </p:cNvPicPr>
          <p:nvPr/>
        </p:nvPicPr>
        <p:blipFill>
          <a:blip r:embed="rId5"/>
          <a:stretch>
            <a:fillRect/>
          </a:stretch>
        </p:blipFill>
        <p:spPr>
          <a:xfrm>
            <a:off x="4975915" y="388382"/>
            <a:ext cx="4081456" cy="4221570"/>
          </a:xfrm>
          <a:prstGeom prst="rect">
            <a:avLst/>
          </a:prstGeom>
        </p:spPr>
      </p:pic>
    </p:spTree>
    <p:extLst>
      <p:ext uri="{BB962C8B-B14F-4D97-AF65-F5344CB8AC3E}">
        <p14:creationId xmlns:p14="http://schemas.microsoft.com/office/powerpoint/2010/main" val="245440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4944951" y="0"/>
            <a:ext cx="4199049" cy="483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190500" y="574148"/>
            <a:ext cx="4762500" cy="523220"/>
          </a:xfrm>
          <a:prstGeom prst="rect">
            <a:avLst/>
          </a:prstGeom>
        </p:spPr>
        <p:txBody>
          <a:bodyPr wrap="square">
            <a:spAutoFit/>
          </a:bodyPr>
          <a:lstStyle/>
          <a:p>
            <a:r>
              <a:rPr lang="en-US" sz="2800" b="1">
                <a:solidFill>
                  <a:srgbClr val="0068B3"/>
                </a:solidFill>
                <a:latin typeface="+mj-lt"/>
              </a:rPr>
              <a:t>We learn through connections.</a:t>
            </a:r>
          </a:p>
        </p:txBody>
      </p:sp>
      <p:sp>
        <p:nvSpPr>
          <p:cNvPr id="28" name="Rectangle 27">
            <a:extLst>
              <a:ext uri="{FF2B5EF4-FFF2-40B4-BE49-F238E27FC236}">
                <a16:creationId xmlns:a16="http://schemas.microsoft.com/office/drawing/2014/main" id="{1F76258C-3A74-4E6D-976B-E9ED9FC8F3A5}"/>
              </a:ext>
            </a:extLst>
          </p:cNvPr>
          <p:cNvSpPr/>
          <p:nvPr/>
        </p:nvSpPr>
        <p:spPr>
          <a:xfrm>
            <a:off x="190500" y="1097368"/>
            <a:ext cx="4229100" cy="2862322"/>
          </a:xfrm>
          <a:prstGeom prst="rect">
            <a:avLst/>
          </a:prstGeom>
        </p:spPr>
        <p:txBody>
          <a:bodyPr wrap="square">
            <a:spAutoFit/>
          </a:bodyPr>
          <a:lstStyle/>
          <a:p>
            <a:pPr marL="285750" indent="-285750">
              <a:buFont typeface="Arial" panose="020B0604020202020204" pitchFamily="34" charset="0"/>
              <a:buChar char="•"/>
            </a:pPr>
            <a:r>
              <a:rPr lang="en-US" sz="2000"/>
              <a:t>At birth, Baby's brain is filled with billions of cells called neurons. ​</a:t>
            </a:r>
          </a:p>
          <a:p>
            <a:pPr marL="285750" indent="-285750">
              <a:buFont typeface="Arial" panose="020B0604020202020204" pitchFamily="34" charset="0"/>
              <a:buChar char="•"/>
            </a:pPr>
            <a:r>
              <a:rPr lang="en-US" sz="2000"/>
              <a:t>A child's brain produces more than a million neural connections each second.</a:t>
            </a:r>
          </a:p>
          <a:p>
            <a:pPr marL="285750" indent="-285750">
              <a:buFont typeface="Arial" panose="020B0604020202020204" pitchFamily="34" charset="0"/>
              <a:buChar char="•"/>
            </a:pPr>
            <a:r>
              <a:rPr lang="en-US" sz="2000"/>
              <a:t>After birth, the brain grows 1% per day for the first three months of life.</a:t>
            </a:r>
          </a:p>
          <a:p>
            <a:pPr marL="285750" indent="-285750">
              <a:buFont typeface="Arial" panose="020B0604020202020204" pitchFamily="34" charset="0"/>
              <a:buChar char="•"/>
            </a:pPr>
            <a:r>
              <a:rPr lang="en-US" sz="2000"/>
              <a:t>60% of a baby's energy goes to its developing brain.</a:t>
            </a:r>
          </a:p>
        </p:txBody>
      </p:sp>
      <p:sp>
        <p:nvSpPr>
          <p:cNvPr id="29" name="TextBox 30">
            <a:extLst>
              <a:ext uri="{FF2B5EF4-FFF2-40B4-BE49-F238E27FC236}">
                <a16:creationId xmlns:a16="http://schemas.microsoft.com/office/drawing/2014/main" id="{CBF33E07-000E-42F9-9D77-83B971FC030F}"/>
              </a:ext>
            </a:extLst>
          </p:cNvPr>
          <p:cNvSpPr txBox="1"/>
          <p:nvPr/>
        </p:nvSpPr>
        <p:spPr>
          <a:xfrm>
            <a:off x="990600" y="4247987"/>
            <a:ext cx="3657600"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DID YOU KNOW? A baby's brain doubles in size in the first year of life. </a:t>
            </a:r>
          </a:p>
        </p:txBody>
      </p:sp>
      <p:sp>
        <p:nvSpPr>
          <p:cNvPr id="30" name="Freeform 34">
            <a:extLst>
              <a:ext uri="{FF2B5EF4-FFF2-40B4-BE49-F238E27FC236}">
                <a16:creationId xmlns:a16="http://schemas.microsoft.com/office/drawing/2014/main" id="{3C0F969E-6A74-4F31-83DF-9B099E876517}"/>
              </a:ext>
            </a:extLst>
          </p:cNvPr>
          <p:cNvSpPr/>
          <p:nvPr/>
        </p:nvSpPr>
        <p:spPr>
          <a:xfrm>
            <a:off x="266700" y="4052635"/>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9E8C2A92-71E5-472C-BAF9-5EB129E88EE2}"/>
              </a:ext>
            </a:extLst>
          </p:cNvPr>
          <p:cNvPicPr>
            <a:picLocks noChangeAspect="1"/>
          </p:cNvPicPr>
          <p:nvPr/>
        </p:nvPicPr>
        <p:blipFill>
          <a:blip r:embed="rId5"/>
          <a:stretch>
            <a:fillRect/>
          </a:stretch>
        </p:blipFill>
        <p:spPr>
          <a:xfrm>
            <a:off x="5661974" y="47287"/>
            <a:ext cx="2667372" cy="4839375"/>
          </a:xfrm>
          <a:prstGeom prst="rect">
            <a:avLst/>
          </a:prstGeom>
        </p:spPr>
      </p:pic>
      <p:pic>
        <p:nvPicPr>
          <p:cNvPr id="3" name="Picture 2">
            <a:extLst>
              <a:ext uri="{FF2B5EF4-FFF2-40B4-BE49-F238E27FC236}">
                <a16:creationId xmlns:a16="http://schemas.microsoft.com/office/drawing/2014/main" id="{247BC4DF-9B29-4BEA-AEEA-E888AC8B5BF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89" b="92829" l="9744" r="89744">
                        <a14:foregroundMark x1="33333" y1="29880" x2="26154" y2="10359"/>
                        <a14:foregroundMark x1="26154" y1="10359" x2="24103" y2="7570"/>
                        <a14:foregroundMark x1="72821" y1="87251" x2="74359" y2="92829"/>
                        <a14:foregroundMark x1="90256" y1="68924" x2="88205" y2="62948"/>
                        <a14:foregroundMark x1="71282" y1="6375" x2="71282" y2="6375"/>
                        <a14:foregroundMark x1="75385" y1="2789" x2="75385" y2="2789"/>
                      </a14:backgroundRemoval>
                    </a14:imgEffect>
                  </a14:imgLayer>
                </a14:imgProps>
              </a:ext>
            </a:extLst>
          </a:blip>
          <a:stretch>
            <a:fillRect/>
          </a:stretch>
        </p:blipFill>
        <p:spPr>
          <a:xfrm>
            <a:off x="4483122" y="2952362"/>
            <a:ext cx="1676400" cy="2157829"/>
          </a:xfrm>
          <a:prstGeom prst="rect">
            <a:avLst/>
          </a:prstGeom>
        </p:spPr>
      </p:pic>
    </p:spTree>
    <p:extLst>
      <p:ext uri="{BB962C8B-B14F-4D97-AF65-F5344CB8AC3E}">
        <p14:creationId xmlns:p14="http://schemas.microsoft.com/office/powerpoint/2010/main" val="133983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9144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F05D63-23AE-468F-8320-1F81ADA0AEFE}"/>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6" name="TextBox 5">
            <a:extLst>
              <a:ext uri="{FF2B5EF4-FFF2-40B4-BE49-F238E27FC236}">
                <a16:creationId xmlns:a16="http://schemas.microsoft.com/office/drawing/2014/main" id="{916912B7-F928-45CF-A6F2-295390297E6E}"/>
              </a:ext>
            </a:extLst>
          </p:cNvPr>
          <p:cNvSpPr txBox="1"/>
          <p:nvPr/>
        </p:nvSpPr>
        <p:spPr>
          <a:xfrm>
            <a:off x="0" y="434489"/>
            <a:ext cx="9144000" cy="1169551"/>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US" sz="3200" b="1">
                <a:solidFill>
                  <a:srgbClr val="0068B3"/>
                </a:solidFill>
                <a:latin typeface="+mj-lt"/>
                <a:cs typeface="Arial" panose="020B0604020202020204" pitchFamily="34" charset="0"/>
              </a:rPr>
              <a:t>Parents play a crucial role in baby’s brain development.</a:t>
            </a:r>
            <a:endParaRPr lang="en-US" sz="3200">
              <a:solidFill>
                <a:srgbClr val="70BBB1"/>
              </a:solidFill>
              <a:latin typeface="+mj-lt"/>
              <a:cs typeface="Arial" panose="020B0604020202020204" pitchFamily="34" charset="0"/>
            </a:endParaRPr>
          </a:p>
        </p:txBody>
      </p:sp>
      <p:sp>
        <p:nvSpPr>
          <p:cNvPr id="23" name="TextBox 41">
            <a:extLst>
              <a:ext uri="{FF2B5EF4-FFF2-40B4-BE49-F238E27FC236}">
                <a16:creationId xmlns:a16="http://schemas.microsoft.com/office/drawing/2014/main" id="{F599B67D-B1CB-4F36-9780-8C9B1EF6F72D}"/>
              </a:ext>
            </a:extLst>
          </p:cNvPr>
          <p:cNvSpPr txBox="1"/>
          <p:nvPr/>
        </p:nvSpPr>
        <p:spPr>
          <a:xfrm>
            <a:off x="152400" y="1642467"/>
            <a:ext cx="5486400" cy="1538883"/>
          </a:xfrm>
          <a:prstGeom prst="rect">
            <a:avLst/>
          </a:prstGeom>
        </p:spPr>
        <p:txBody>
          <a:bodyPr wrap="square" lIns="0" tIns="0" rIns="0" bIns="0" rtlCol="0" anchor="t">
            <a:spAutoFit/>
          </a:bodyPr>
          <a:lstStyle/>
          <a:p>
            <a:pPr marL="342900" indent="-342900">
              <a:spcBef>
                <a:spcPct val="0"/>
              </a:spcBef>
              <a:buFont typeface="Arial" panose="020B0604020202020204" pitchFamily="34" charset="0"/>
              <a:buChar char="•"/>
            </a:pPr>
            <a:r>
              <a:rPr lang="en-US" sz="2000" dirty="0">
                <a:latin typeface="Calibri"/>
                <a:ea typeface="Calibri"/>
                <a:cs typeface="Arial"/>
                <a:sym typeface="Glacial Indifference Bold"/>
              </a:rPr>
              <a:t>To your child your voice is the most beautiful sound in the world.</a:t>
            </a:r>
            <a:endParaRPr lang="en-US" sz="2000" dirty="0">
              <a:latin typeface="Calibri"/>
              <a:ea typeface="Calibri"/>
              <a:cs typeface="Arial"/>
            </a:endParaRPr>
          </a:p>
          <a:p>
            <a:pPr>
              <a:spcBef>
                <a:spcPct val="0"/>
              </a:spcBef>
            </a:pPr>
            <a:endParaRPr lang="en-US" sz="2000" dirty="0">
              <a:latin typeface="Calibri"/>
              <a:ea typeface="Calibri"/>
              <a:cs typeface="Arial" panose="020B0604020202020204" pitchFamily="34" charset="0"/>
            </a:endParaRPr>
          </a:p>
          <a:p>
            <a:pPr marL="342900" indent="-342900">
              <a:spcBef>
                <a:spcPct val="0"/>
              </a:spcBef>
              <a:buFont typeface="Arial" panose="020B0604020202020204" pitchFamily="34" charset="0"/>
              <a:buChar char="•"/>
            </a:pPr>
            <a:r>
              <a:rPr lang="en-US" sz="2000" dirty="0">
                <a:latin typeface="Calibri"/>
                <a:ea typeface="Calibri"/>
                <a:cs typeface="Arial"/>
              </a:rPr>
              <a:t>Babies prefer your face, your voice, your touch, and even your smell. </a:t>
            </a:r>
          </a:p>
        </p:txBody>
      </p:sp>
      <p:sp>
        <p:nvSpPr>
          <p:cNvPr id="25" name="TextBox 30">
            <a:extLst>
              <a:ext uri="{FF2B5EF4-FFF2-40B4-BE49-F238E27FC236}">
                <a16:creationId xmlns:a16="http://schemas.microsoft.com/office/drawing/2014/main" id="{14FAB3B6-FC0B-4CD6-868C-B57200FCE2F9}"/>
              </a:ext>
            </a:extLst>
          </p:cNvPr>
          <p:cNvSpPr txBox="1"/>
          <p:nvPr/>
        </p:nvSpPr>
        <p:spPr>
          <a:xfrm>
            <a:off x="5524500" y="4301430"/>
            <a:ext cx="3581400"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Q: What are some simple ways you can help your baby's development? </a:t>
            </a:r>
          </a:p>
        </p:txBody>
      </p:sp>
      <p:sp>
        <p:nvSpPr>
          <p:cNvPr id="3" name="Oval 2">
            <a:extLst>
              <a:ext uri="{FF2B5EF4-FFF2-40B4-BE49-F238E27FC236}">
                <a16:creationId xmlns:a16="http://schemas.microsoft.com/office/drawing/2014/main" id="{27DDF231-8759-4931-BA41-1DCDC6B6C795}"/>
              </a:ext>
            </a:extLst>
          </p:cNvPr>
          <p:cNvSpPr/>
          <p:nvPr/>
        </p:nvSpPr>
        <p:spPr>
          <a:xfrm>
            <a:off x="4800600" y="4171950"/>
            <a:ext cx="685800" cy="76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26">
            <a:extLst>
              <a:ext uri="{FF2B5EF4-FFF2-40B4-BE49-F238E27FC236}">
                <a16:creationId xmlns:a16="http://schemas.microsoft.com/office/drawing/2014/main" id="{6A23185C-9743-4211-8113-8C19B667FBEE}"/>
              </a:ext>
            </a:extLst>
          </p:cNvPr>
          <p:cNvSpPr/>
          <p:nvPr/>
        </p:nvSpPr>
        <p:spPr>
          <a:xfrm>
            <a:off x="5003535" y="4248150"/>
            <a:ext cx="330465" cy="632520"/>
          </a:xfrm>
          <a:custGeom>
            <a:avLst/>
            <a:gdLst/>
            <a:ahLst/>
            <a:cxnLst/>
            <a:rect l="l" t="t" r="r" b="b"/>
            <a:pathLst>
              <a:path w="914531" h="1618639">
                <a:moveTo>
                  <a:pt x="0" y="0"/>
                </a:moveTo>
                <a:lnTo>
                  <a:pt x="914531" y="0"/>
                </a:lnTo>
                <a:lnTo>
                  <a:pt x="914531" y="1618639"/>
                </a:lnTo>
                <a:lnTo>
                  <a:pt x="0" y="1618639"/>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31">
            <a:extLst>
              <a:ext uri="{FF2B5EF4-FFF2-40B4-BE49-F238E27FC236}">
                <a16:creationId xmlns:a16="http://schemas.microsoft.com/office/drawing/2014/main" id="{2FADB465-D44E-4ACA-91AC-BE37A1070233}"/>
              </a:ext>
            </a:extLst>
          </p:cNvPr>
          <p:cNvSpPr/>
          <p:nvPr/>
        </p:nvSpPr>
        <p:spPr>
          <a:xfrm>
            <a:off x="6553200" y="1473458"/>
            <a:ext cx="1920730" cy="2731637"/>
          </a:xfrm>
          <a:custGeom>
            <a:avLst/>
            <a:gdLst/>
            <a:ahLst/>
            <a:cxnLst/>
            <a:rect l="l" t="t" r="r" b="b"/>
            <a:pathLst>
              <a:path w="4252314" h="6234604">
                <a:moveTo>
                  <a:pt x="0" y="0"/>
                </a:moveTo>
                <a:lnTo>
                  <a:pt x="4252314" y="0"/>
                </a:lnTo>
                <a:lnTo>
                  <a:pt x="4252314" y="6234604"/>
                </a:lnTo>
                <a:lnTo>
                  <a:pt x="0" y="6234604"/>
                </a:lnTo>
                <a:lnTo>
                  <a:pt x="0" y="0"/>
                </a:lnTo>
                <a:close/>
              </a:path>
            </a:pathLst>
          </a:custGeom>
          <a:blipFill>
            <a:blip r:embed="rId5">
              <a:extLst>
                <a:ext uri="{96DAC541-7B7A-43D3-8B79-37D633B846F1}">
                  <asvg:svgBlip xmlns:asvg="http://schemas.microsoft.com/office/drawing/2016/SVG/main" r:embed="rId6"/>
                </a:ext>
              </a:extLst>
            </a:blip>
            <a:stretch>
              <a:fillRect b="-85706"/>
            </a:stretch>
          </a:blipFill>
        </p:spPr>
        <p:txBody>
          <a:bodyPr/>
          <a:lstStyle/>
          <a:p>
            <a:endParaRPr lang="en-US">
              <a:latin typeface="Arial" panose="020B0604020202020204" pitchFamily="34" charset="0"/>
              <a:cs typeface="Arial" panose="020B0604020202020204" pitchFamily="34" charset="0"/>
            </a:endParaRPr>
          </a:p>
        </p:txBody>
      </p:sp>
      <p:sp>
        <p:nvSpPr>
          <p:cNvPr id="12" name="Freeform 32">
            <a:extLst>
              <a:ext uri="{FF2B5EF4-FFF2-40B4-BE49-F238E27FC236}">
                <a16:creationId xmlns:a16="http://schemas.microsoft.com/office/drawing/2014/main" id="{AD447198-9EE1-48AC-82DE-4DEE18CB567F}"/>
              </a:ext>
            </a:extLst>
          </p:cNvPr>
          <p:cNvSpPr/>
          <p:nvPr/>
        </p:nvSpPr>
        <p:spPr>
          <a:xfrm>
            <a:off x="457200" y="3186690"/>
            <a:ext cx="1683843" cy="174726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565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419100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0" y="0"/>
            <a:ext cx="4289226" cy="493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4267200" y="347275"/>
            <a:ext cx="4572000" cy="1077218"/>
          </a:xfrm>
          <a:prstGeom prst="rect">
            <a:avLst/>
          </a:prstGeom>
        </p:spPr>
        <p:txBody>
          <a:bodyPr lIns="91440" tIns="45720" rIns="91440" bIns="45720" anchor="t">
            <a:spAutoFit/>
          </a:bodyPr>
          <a:lstStyle/>
          <a:p>
            <a:r>
              <a:rPr lang="en-US" sz="3200" b="1">
                <a:solidFill>
                  <a:srgbClr val="0068B3"/>
                </a:solidFill>
                <a:latin typeface="+mj-lt"/>
              </a:rPr>
              <a:t>Board books are best for babies.</a:t>
            </a:r>
          </a:p>
        </p:txBody>
      </p:sp>
      <p:sp>
        <p:nvSpPr>
          <p:cNvPr id="28" name="Rectangle 27">
            <a:extLst>
              <a:ext uri="{FF2B5EF4-FFF2-40B4-BE49-F238E27FC236}">
                <a16:creationId xmlns:a16="http://schemas.microsoft.com/office/drawing/2014/main" id="{1F76258C-3A74-4E6D-976B-E9ED9FC8F3A5}"/>
              </a:ext>
            </a:extLst>
          </p:cNvPr>
          <p:cNvSpPr/>
          <p:nvPr/>
        </p:nvSpPr>
        <p:spPr>
          <a:xfrm>
            <a:off x="4289754" y="1646940"/>
            <a:ext cx="4394290" cy="1938992"/>
          </a:xfrm>
          <a:prstGeom prst="rect">
            <a:avLst/>
          </a:prstGeom>
        </p:spPr>
        <p:txBody>
          <a:bodyPr wrap="square">
            <a:spAutoFit/>
          </a:bodyPr>
          <a:lstStyle/>
          <a:p>
            <a:pPr marL="285750" indent="-285750">
              <a:buFont typeface="Arial" panose="020B0604020202020204" pitchFamily="34" charset="0"/>
              <a:buChar char="•"/>
            </a:pPr>
            <a:r>
              <a:rPr lang="en-US" sz="2400"/>
              <a:t>Black and white pictures are the easiest for newborns to see. </a:t>
            </a:r>
          </a:p>
          <a:p>
            <a:pPr marL="285750" indent="-285750">
              <a:buFont typeface="Arial" panose="020B0604020202020204" pitchFamily="34" charset="0"/>
              <a:buChar char="•"/>
            </a:pPr>
            <a:r>
              <a:rPr lang="en-US" sz="2400"/>
              <a:t>Children love hearing the same stories over and over.</a:t>
            </a:r>
          </a:p>
        </p:txBody>
      </p:sp>
      <p:sp>
        <p:nvSpPr>
          <p:cNvPr id="29" name="TextBox 30">
            <a:extLst>
              <a:ext uri="{FF2B5EF4-FFF2-40B4-BE49-F238E27FC236}">
                <a16:creationId xmlns:a16="http://schemas.microsoft.com/office/drawing/2014/main" id="{CBF33E07-000E-42F9-9D77-83B971FC030F}"/>
              </a:ext>
            </a:extLst>
          </p:cNvPr>
          <p:cNvSpPr txBox="1"/>
          <p:nvPr/>
        </p:nvSpPr>
        <p:spPr>
          <a:xfrm>
            <a:off x="5105400" y="4454817"/>
            <a:ext cx="3581400" cy="246221"/>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Repetition is good for baby’s brain.</a:t>
            </a:r>
            <a:endParaRPr lang="en-US" sz="1050" dirty="0">
              <a:solidFill>
                <a:srgbClr val="0068B3"/>
              </a:solidFill>
              <a:latin typeface="Calibri"/>
              <a:ea typeface="Calibri"/>
              <a:cs typeface="Arial"/>
            </a:endParaRPr>
          </a:p>
        </p:txBody>
      </p:sp>
      <p:sp>
        <p:nvSpPr>
          <p:cNvPr id="30" name="Freeform 34">
            <a:extLst>
              <a:ext uri="{FF2B5EF4-FFF2-40B4-BE49-F238E27FC236}">
                <a16:creationId xmlns:a16="http://schemas.microsoft.com/office/drawing/2014/main" id="{3C0F969E-6A74-4F31-83DF-9B099E876517}"/>
              </a:ext>
            </a:extLst>
          </p:cNvPr>
          <p:cNvSpPr/>
          <p:nvPr/>
        </p:nvSpPr>
        <p:spPr>
          <a:xfrm>
            <a:off x="4381500" y="4116590"/>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6B418DEB-B5B9-472E-EBC1-F455EEC31A74}"/>
              </a:ext>
            </a:extLst>
          </p:cNvPr>
          <p:cNvPicPr>
            <a:picLocks noChangeAspect="1"/>
          </p:cNvPicPr>
          <p:nvPr/>
        </p:nvPicPr>
        <p:blipFill>
          <a:blip r:embed="rId5"/>
          <a:stretch>
            <a:fillRect/>
          </a:stretch>
        </p:blipFill>
        <p:spPr>
          <a:xfrm>
            <a:off x="-107604" y="470594"/>
            <a:ext cx="4291608" cy="4336256"/>
          </a:xfrm>
          <a:prstGeom prst="rect">
            <a:avLst/>
          </a:prstGeom>
        </p:spPr>
      </p:pic>
    </p:spTree>
    <p:extLst>
      <p:ext uri="{BB962C8B-B14F-4D97-AF65-F5344CB8AC3E}">
        <p14:creationId xmlns:p14="http://schemas.microsoft.com/office/powerpoint/2010/main" val="67831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9144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F05D63-23AE-468F-8320-1F81ADA0AEFE}"/>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6" name="TextBox 5">
            <a:extLst>
              <a:ext uri="{FF2B5EF4-FFF2-40B4-BE49-F238E27FC236}">
                <a16:creationId xmlns:a16="http://schemas.microsoft.com/office/drawing/2014/main" id="{916912B7-F928-45CF-A6F2-295390297E6E}"/>
              </a:ext>
            </a:extLst>
          </p:cNvPr>
          <p:cNvSpPr txBox="1"/>
          <p:nvPr/>
        </p:nvSpPr>
        <p:spPr>
          <a:xfrm>
            <a:off x="0" y="434489"/>
            <a:ext cx="9144000" cy="677108"/>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3200" b="1">
                <a:solidFill>
                  <a:srgbClr val="0068B3"/>
                </a:solidFill>
                <a:latin typeface="+mj-lt"/>
                <a:cs typeface="Arial" panose="020B0604020202020204" pitchFamily="34" charset="0"/>
              </a:rPr>
              <a:t>There are many ways to read a story.</a:t>
            </a:r>
            <a:endParaRPr lang="en-US" sz="3200">
              <a:solidFill>
                <a:srgbClr val="70BBB1"/>
              </a:solidFill>
              <a:latin typeface="+mj-lt"/>
              <a:cs typeface="Arial" panose="020B0604020202020204" pitchFamily="34" charset="0"/>
            </a:endParaRPr>
          </a:p>
        </p:txBody>
      </p:sp>
      <p:sp>
        <p:nvSpPr>
          <p:cNvPr id="23" name="TextBox 41">
            <a:extLst>
              <a:ext uri="{FF2B5EF4-FFF2-40B4-BE49-F238E27FC236}">
                <a16:creationId xmlns:a16="http://schemas.microsoft.com/office/drawing/2014/main" id="{F599B67D-B1CB-4F36-9780-8C9B1EF6F72D}"/>
              </a:ext>
            </a:extLst>
          </p:cNvPr>
          <p:cNvSpPr txBox="1"/>
          <p:nvPr/>
        </p:nvSpPr>
        <p:spPr>
          <a:xfrm>
            <a:off x="457200" y="3409950"/>
            <a:ext cx="2667000" cy="615553"/>
          </a:xfrm>
          <a:prstGeom prst="rect">
            <a:avLst/>
          </a:prstGeom>
        </p:spPr>
        <p:txBody>
          <a:bodyPr wrap="square" lIns="0" tIns="0" rIns="0" bIns="0" rtlCol="0" anchor="t">
            <a:spAutoFit/>
          </a:bodyPr>
          <a:lstStyle/>
          <a:p>
            <a:pPr algn="ctr">
              <a:spcBef>
                <a:spcPct val="0"/>
              </a:spcBef>
            </a:pPr>
            <a:r>
              <a:rPr lang="en-US" sz="2000" dirty="0">
                <a:latin typeface="Calibri"/>
                <a:ea typeface="Calibri"/>
                <a:cs typeface="Arial"/>
                <a:sym typeface="Glacial Indifference Bold"/>
              </a:rPr>
              <a:t>Read the words </a:t>
            </a:r>
            <a:endParaRPr lang="en-US" sz="2000" dirty="0">
              <a:latin typeface="Calibri"/>
              <a:ea typeface="Calibri"/>
              <a:cs typeface="Arial"/>
            </a:endParaRPr>
          </a:p>
          <a:p>
            <a:pPr algn="ctr">
              <a:spcBef>
                <a:spcPct val="0"/>
              </a:spcBef>
            </a:pPr>
            <a:r>
              <a:rPr lang="en-US" sz="2000" dirty="0">
                <a:latin typeface="Calibri"/>
                <a:ea typeface="Calibri"/>
                <a:cs typeface="Arial"/>
                <a:sym typeface="Glacial Indifference Bold"/>
              </a:rPr>
              <a:t>aloud</a:t>
            </a:r>
            <a:endParaRPr lang="en-US" sz="2000" dirty="0">
              <a:latin typeface="Calibri"/>
              <a:ea typeface="Calibri"/>
              <a:cs typeface="Arial"/>
            </a:endParaRPr>
          </a:p>
        </p:txBody>
      </p:sp>
      <p:sp>
        <p:nvSpPr>
          <p:cNvPr id="13" name="TextBox 41">
            <a:extLst>
              <a:ext uri="{FF2B5EF4-FFF2-40B4-BE49-F238E27FC236}">
                <a16:creationId xmlns:a16="http://schemas.microsoft.com/office/drawing/2014/main" id="{E9B46D14-CAFA-4575-A44B-C49E43B492B7}"/>
              </a:ext>
            </a:extLst>
          </p:cNvPr>
          <p:cNvSpPr txBox="1"/>
          <p:nvPr/>
        </p:nvSpPr>
        <p:spPr>
          <a:xfrm>
            <a:off x="6191250" y="3409949"/>
            <a:ext cx="2667000" cy="615553"/>
          </a:xfrm>
          <a:prstGeom prst="rect">
            <a:avLst/>
          </a:prstGeom>
        </p:spPr>
        <p:txBody>
          <a:bodyPr wrap="square" lIns="0" tIns="0" rIns="0" bIns="0" rtlCol="0" anchor="t">
            <a:spAutoFit/>
          </a:bodyPr>
          <a:lstStyle/>
          <a:p>
            <a:pPr algn="ctr">
              <a:spcBef>
                <a:spcPct val="0"/>
              </a:spcBef>
            </a:pPr>
            <a:r>
              <a:rPr lang="en-US" sz="2000" dirty="0">
                <a:latin typeface="Calibri"/>
                <a:ea typeface="Calibri"/>
                <a:cs typeface="Arial"/>
                <a:sym typeface="Glacial Indifference Bold"/>
              </a:rPr>
              <a:t>Ask questions, pause, then answer them</a:t>
            </a:r>
          </a:p>
        </p:txBody>
      </p:sp>
      <p:sp>
        <p:nvSpPr>
          <p:cNvPr id="14" name="TextBox 41">
            <a:extLst>
              <a:ext uri="{FF2B5EF4-FFF2-40B4-BE49-F238E27FC236}">
                <a16:creationId xmlns:a16="http://schemas.microsoft.com/office/drawing/2014/main" id="{B47A0389-0730-43D4-8D91-D06AB904897D}"/>
              </a:ext>
            </a:extLst>
          </p:cNvPr>
          <p:cNvSpPr txBox="1"/>
          <p:nvPr/>
        </p:nvSpPr>
        <p:spPr>
          <a:xfrm>
            <a:off x="3238500" y="3419475"/>
            <a:ext cx="2667000" cy="615553"/>
          </a:xfrm>
          <a:prstGeom prst="rect">
            <a:avLst/>
          </a:prstGeom>
        </p:spPr>
        <p:txBody>
          <a:bodyPr wrap="square" lIns="0" tIns="0" rIns="0" bIns="0" rtlCol="0" anchor="t">
            <a:spAutoFit/>
          </a:bodyPr>
          <a:lstStyle/>
          <a:p>
            <a:pPr algn="ctr">
              <a:spcBef>
                <a:spcPct val="0"/>
              </a:spcBef>
            </a:pPr>
            <a:r>
              <a:rPr lang="en-US" sz="2000" dirty="0">
                <a:latin typeface="Calibri"/>
                <a:ea typeface="Calibri"/>
                <a:cs typeface="Arial"/>
                <a:sym typeface="Glacial Indifference Bold"/>
              </a:rPr>
              <a:t>Talk about the </a:t>
            </a:r>
            <a:endParaRPr lang="en-US" sz="2000" dirty="0">
              <a:latin typeface="Calibri"/>
              <a:ea typeface="Calibri"/>
              <a:cs typeface="Arial"/>
            </a:endParaRPr>
          </a:p>
          <a:p>
            <a:pPr algn="ctr">
              <a:spcBef>
                <a:spcPct val="0"/>
              </a:spcBef>
            </a:pPr>
            <a:r>
              <a:rPr lang="en-US" sz="2000" dirty="0">
                <a:latin typeface="Calibri"/>
                <a:ea typeface="Calibri"/>
                <a:cs typeface="Arial"/>
                <a:sym typeface="Glacial Indifference Bold"/>
              </a:rPr>
              <a:t>pictures</a:t>
            </a:r>
            <a:endParaRPr lang="en-US" sz="2000" dirty="0">
              <a:latin typeface="Calibri"/>
              <a:ea typeface="Calibri"/>
              <a:cs typeface="Arial"/>
            </a:endParaRPr>
          </a:p>
        </p:txBody>
      </p:sp>
      <p:grpSp>
        <p:nvGrpSpPr>
          <p:cNvPr id="15" name="Group 23">
            <a:extLst>
              <a:ext uri="{FF2B5EF4-FFF2-40B4-BE49-F238E27FC236}">
                <a16:creationId xmlns:a16="http://schemas.microsoft.com/office/drawing/2014/main" id="{92B0D883-BDE0-4209-9877-EC52BED3F4C8}"/>
              </a:ext>
            </a:extLst>
          </p:cNvPr>
          <p:cNvGrpSpPr/>
          <p:nvPr/>
        </p:nvGrpSpPr>
        <p:grpSpPr>
          <a:xfrm>
            <a:off x="961144" y="1578903"/>
            <a:ext cx="1483718" cy="1564102"/>
            <a:chOff x="0" y="0"/>
            <a:chExt cx="4744292" cy="4744292"/>
          </a:xfrm>
        </p:grpSpPr>
        <p:grpSp>
          <p:nvGrpSpPr>
            <p:cNvPr id="16" name="Group 24">
              <a:extLst>
                <a:ext uri="{FF2B5EF4-FFF2-40B4-BE49-F238E27FC236}">
                  <a16:creationId xmlns:a16="http://schemas.microsoft.com/office/drawing/2014/main" id="{4631D782-0386-4E46-8D17-D352E109C6CE}"/>
                </a:ext>
              </a:extLst>
            </p:cNvPr>
            <p:cNvGrpSpPr/>
            <p:nvPr/>
          </p:nvGrpSpPr>
          <p:grpSpPr>
            <a:xfrm>
              <a:off x="0" y="0"/>
              <a:ext cx="4744292" cy="4744292"/>
              <a:chOff x="0" y="0"/>
              <a:chExt cx="812800" cy="812800"/>
            </a:xfrm>
          </p:grpSpPr>
          <p:sp>
            <p:nvSpPr>
              <p:cNvPr id="18" name="Freeform 25">
                <a:extLst>
                  <a:ext uri="{FF2B5EF4-FFF2-40B4-BE49-F238E27FC236}">
                    <a16:creationId xmlns:a16="http://schemas.microsoft.com/office/drawing/2014/main" id="{E9F20A8B-26D4-4626-B85B-2931F3E1BD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9" name="TextBox 26">
                <a:extLst>
                  <a:ext uri="{FF2B5EF4-FFF2-40B4-BE49-F238E27FC236}">
                    <a16:creationId xmlns:a16="http://schemas.microsoft.com/office/drawing/2014/main" id="{C22B88C9-6261-41DE-B05C-C725A2F3D023}"/>
                  </a:ext>
                </a:extLst>
              </p:cNvPr>
              <p:cNvSpPr txBox="1"/>
              <p:nvPr/>
            </p:nvSpPr>
            <p:spPr>
              <a:xfrm>
                <a:off x="76200" y="0"/>
                <a:ext cx="660400" cy="736600"/>
              </a:xfrm>
              <a:prstGeom prst="rect">
                <a:avLst/>
              </a:prstGeom>
            </p:spPr>
            <p:txBody>
              <a:bodyPr lIns="50800" tIns="50800" rIns="50800" bIns="50800" rtlCol="0" anchor="ctr"/>
              <a:lstStyle/>
              <a:p>
                <a:pPr algn="ctr"/>
                <a:endParaRPr lang="en-US" b="1">
                  <a:latin typeface="Arial" panose="020B0604020202020204" pitchFamily="34" charset="0"/>
                  <a:cs typeface="Arial" panose="020B0604020202020204" pitchFamily="34" charset="0"/>
                </a:endParaRPr>
              </a:p>
            </p:txBody>
          </p:sp>
        </p:grpSp>
        <p:sp>
          <p:nvSpPr>
            <p:cNvPr id="17" name="Freeform 27">
              <a:extLst>
                <a:ext uri="{FF2B5EF4-FFF2-40B4-BE49-F238E27FC236}">
                  <a16:creationId xmlns:a16="http://schemas.microsoft.com/office/drawing/2014/main" id="{D0E5F540-11B2-4F34-A932-CE54B0455060}"/>
                </a:ext>
              </a:extLst>
            </p:cNvPr>
            <p:cNvSpPr/>
            <p:nvPr/>
          </p:nvSpPr>
          <p:spPr>
            <a:xfrm>
              <a:off x="586792" y="698953"/>
              <a:ext cx="3570708" cy="3346386"/>
            </a:xfrm>
            <a:custGeom>
              <a:avLst/>
              <a:gdLst/>
              <a:ahLst/>
              <a:cxnLst/>
              <a:rect l="l" t="t" r="r" b="b"/>
              <a:pathLst>
                <a:path w="3570708" h="3346386">
                  <a:moveTo>
                    <a:pt x="0" y="0"/>
                  </a:moveTo>
                  <a:lnTo>
                    <a:pt x="3570708" y="0"/>
                  </a:lnTo>
                  <a:lnTo>
                    <a:pt x="3570708" y="3346386"/>
                  </a:lnTo>
                  <a:lnTo>
                    <a:pt x="0" y="3346386"/>
                  </a:lnTo>
                  <a:lnTo>
                    <a:pt x="0" y="0"/>
                  </a:lnTo>
                  <a:close/>
                </a:path>
              </a:pathLst>
            </a:custGeom>
            <a:blipFill>
              <a:blip r:embed="rId3"/>
              <a:stretch>
                <a:fillRect l="-85416" t="-134825" r="-445521" b="-143867"/>
              </a:stretch>
            </a:blipFill>
          </p:spPr>
          <p:txBody>
            <a:bodyPr/>
            <a:lstStyle/>
            <a:p>
              <a:endParaRPr lang="en-US">
                <a:latin typeface="Arial" panose="020B0604020202020204" pitchFamily="34" charset="0"/>
                <a:cs typeface="Arial" panose="020B0604020202020204" pitchFamily="34" charset="0"/>
              </a:endParaRPr>
            </a:p>
          </p:txBody>
        </p:sp>
      </p:grpSp>
      <p:grpSp>
        <p:nvGrpSpPr>
          <p:cNvPr id="20" name="Group 31">
            <a:extLst>
              <a:ext uri="{FF2B5EF4-FFF2-40B4-BE49-F238E27FC236}">
                <a16:creationId xmlns:a16="http://schemas.microsoft.com/office/drawing/2014/main" id="{ECC75FBD-BBC8-499C-B8FE-C4DF8972328B}"/>
              </a:ext>
            </a:extLst>
          </p:cNvPr>
          <p:cNvGrpSpPr/>
          <p:nvPr/>
        </p:nvGrpSpPr>
        <p:grpSpPr>
          <a:xfrm>
            <a:off x="3799872" y="1578903"/>
            <a:ext cx="1483718" cy="1564102"/>
            <a:chOff x="0" y="0"/>
            <a:chExt cx="4744292" cy="4744292"/>
          </a:xfrm>
        </p:grpSpPr>
        <p:grpSp>
          <p:nvGrpSpPr>
            <p:cNvPr id="21" name="Group 32">
              <a:extLst>
                <a:ext uri="{FF2B5EF4-FFF2-40B4-BE49-F238E27FC236}">
                  <a16:creationId xmlns:a16="http://schemas.microsoft.com/office/drawing/2014/main" id="{F30EAD36-02D6-4796-8BC6-A42116B35836}"/>
                </a:ext>
              </a:extLst>
            </p:cNvPr>
            <p:cNvGrpSpPr/>
            <p:nvPr/>
          </p:nvGrpSpPr>
          <p:grpSpPr>
            <a:xfrm>
              <a:off x="0" y="0"/>
              <a:ext cx="4744292" cy="4744292"/>
              <a:chOff x="0" y="0"/>
              <a:chExt cx="812800" cy="812800"/>
            </a:xfrm>
          </p:grpSpPr>
          <p:sp>
            <p:nvSpPr>
              <p:cNvPr id="24" name="Freeform 33">
                <a:extLst>
                  <a:ext uri="{FF2B5EF4-FFF2-40B4-BE49-F238E27FC236}">
                    <a16:creationId xmlns:a16="http://schemas.microsoft.com/office/drawing/2014/main" id="{076865E2-B296-497C-8953-2E345E18E3E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6" name="TextBox 34">
                <a:extLst>
                  <a:ext uri="{FF2B5EF4-FFF2-40B4-BE49-F238E27FC236}">
                    <a16:creationId xmlns:a16="http://schemas.microsoft.com/office/drawing/2014/main" id="{DC2C72ED-47B8-412B-AE4A-AB9811CDE5AE}"/>
                  </a:ext>
                </a:extLst>
              </p:cNvPr>
              <p:cNvSpPr txBox="1"/>
              <p:nvPr/>
            </p:nvSpPr>
            <p:spPr>
              <a:xfrm>
                <a:off x="76200" y="0"/>
                <a:ext cx="660400" cy="736600"/>
              </a:xfrm>
              <a:prstGeom prst="rect">
                <a:avLst/>
              </a:prstGeom>
            </p:spPr>
            <p:txBody>
              <a:bodyPr lIns="50800" tIns="50800" rIns="50800" bIns="50800" rtlCol="0" anchor="ctr"/>
              <a:lstStyle/>
              <a:p>
                <a:pPr algn="ctr"/>
                <a:endParaRPr lang="en-US" b="1">
                  <a:latin typeface="Arial" panose="020B0604020202020204" pitchFamily="34" charset="0"/>
                  <a:cs typeface="Arial" panose="020B0604020202020204" pitchFamily="34" charset="0"/>
                </a:endParaRPr>
              </a:p>
            </p:txBody>
          </p:sp>
        </p:grpSp>
        <p:sp>
          <p:nvSpPr>
            <p:cNvPr id="22" name="Freeform 35">
              <a:extLst>
                <a:ext uri="{FF2B5EF4-FFF2-40B4-BE49-F238E27FC236}">
                  <a16:creationId xmlns:a16="http://schemas.microsoft.com/office/drawing/2014/main" id="{BE912F9F-3F8F-42B2-B4CF-09DB0D5F754D}"/>
                </a:ext>
              </a:extLst>
            </p:cNvPr>
            <p:cNvSpPr/>
            <p:nvPr/>
          </p:nvSpPr>
          <p:spPr>
            <a:xfrm>
              <a:off x="512890" y="629694"/>
              <a:ext cx="3718513" cy="3484905"/>
            </a:xfrm>
            <a:custGeom>
              <a:avLst/>
              <a:gdLst/>
              <a:ahLst/>
              <a:cxnLst/>
              <a:rect l="l" t="t" r="r" b="b"/>
              <a:pathLst>
                <a:path w="3718513" h="3484905">
                  <a:moveTo>
                    <a:pt x="0" y="0"/>
                  </a:moveTo>
                  <a:lnTo>
                    <a:pt x="3718513" y="0"/>
                  </a:lnTo>
                  <a:lnTo>
                    <a:pt x="3718513" y="3484905"/>
                  </a:lnTo>
                  <a:lnTo>
                    <a:pt x="0" y="3484905"/>
                  </a:lnTo>
                  <a:lnTo>
                    <a:pt x="0" y="0"/>
                  </a:lnTo>
                  <a:close/>
                </a:path>
              </a:pathLst>
            </a:custGeom>
            <a:blipFill>
              <a:blip r:embed="rId3"/>
              <a:stretch>
                <a:fillRect l="-243107" t="-130819" r="-287830" b="-147873"/>
              </a:stretch>
            </a:blipFill>
          </p:spPr>
          <p:txBody>
            <a:bodyPr/>
            <a:lstStyle/>
            <a:p>
              <a:endParaRPr lang="en-US">
                <a:latin typeface="Arial" panose="020B0604020202020204" pitchFamily="34" charset="0"/>
                <a:cs typeface="Arial" panose="020B0604020202020204" pitchFamily="34" charset="0"/>
              </a:endParaRPr>
            </a:p>
          </p:txBody>
        </p:sp>
      </p:grpSp>
      <p:grpSp>
        <p:nvGrpSpPr>
          <p:cNvPr id="27" name="Group 36">
            <a:extLst>
              <a:ext uri="{FF2B5EF4-FFF2-40B4-BE49-F238E27FC236}">
                <a16:creationId xmlns:a16="http://schemas.microsoft.com/office/drawing/2014/main" id="{82325AA4-530E-4F30-9CC3-F6340CE76819}"/>
              </a:ext>
            </a:extLst>
          </p:cNvPr>
          <p:cNvGrpSpPr/>
          <p:nvPr/>
        </p:nvGrpSpPr>
        <p:grpSpPr>
          <a:xfrm>
            <a:off x="6638600" y="1578903"/>
            <a:ext cx="1878835" cy="1564102"/>
            <a:chOff x="0" y="0"/>
            <a:chExt cx="6007706" cy="4744292"/>
          </a:xfrm>
        </p:grpSpPr>
        <p:grpSp>
          <p:nvGrpSpPr>
            <p:cNvPr id="28" name="Group 37">
              <a:extLst>
                <a:ext uri="{FF2B5EF4-FFF2-40B4-BE49-F238E27FC236}">
                  <a16:creationId xmlns:a16="http://schemas.microsoft.com/office/drawing/2014/main" id="{591CF624-F2D5-4394-9226-E4D7FC8FCFB7}"/>
                </a:ext>
              </a:extLst>
            </p:cNvPr>
            <p:cNvGrpSpPr/>
            <p:nvPr/>
          </p:nvGrpSpPr>
          <p:grpSpPr>
            <a:xfrm>
              <a:off x="631707" y="0"/>
              <a:ext cx="4744292" cy="4744292"/>
              <a:chOff x="0" y="0"/>
              <a:chExt cx="812800" cy="812800"/>
            </a:xfrm>
          </p:grpSpPr>
          <p:sp>
            <p:nvSpPr>
              <p:cNvPr id="30" name="Freeform 38">
                <a:extLst>
                  <a:ext uri="{FF2B5EF4-FFF2-40B4-BE49-F238E27FC236}">
                    <a16:creationId xmlns:a16="http://schemas.microsoft.com/office/drawing/2014/main" id="{6BD92336-24D5-477D-B54C-449C3FE227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1" name="TextBox 39">
                <a:extLst>
                  <a:ext uri="{FF2B5EF4-FFF2-40B4-BE49-F238E27FC236}">
                    <a16:creationId xmlns:a16="http://schemas.microsoft.com/office/drawing/2014/main" id="{2ED6B562-DC57-4A20-814E-B757408976A1}"/>
                  </a:ext>
                </a:extLst>
              </p:cNvPr>
              <p:cNvSpPr txBox="1"/>
              <p:nvPr/>
            </p:nvSpPr>
            <p:spPr>
              <a:xfrm>
                <a:off x="76200" y="0"/>
                <a:ext cx="660400" cy="736600"/>
              </a:xfrm>
              <a:prstGeom prst="rect">
                <a:avLst/>
              </a:prstGeom>
            </p:spPr>
            <p:txBody>
              <a:bodyPr lIns="50800" tIns="50800" rIns="50800" bIns="50800" rtlCol="0" anchor="ctr"/>
              <a:lstStyle/>
              <a:p>
                <a:pPr algn="ctr"/>
                <a:endParaRPr lang="en-US" b="1">
                  <a:latin typeface="Arial" panose="020B0604020202020204" pitchFamily="34" charset="0"/>
                  <a:cs typeface="Arial" panose="020B0604020202020204" pitchFamily="34" charset="0"/>
                </a:endParaRPr>
              </a:p>
            </p:txBody>
          </p:sp>
        </p:grpSp>
        <p:sp>
          <p:nvSpPr>
            <p:cNvPr id="29" name="Freeform 40">
              <a:extLst>
                <a:ext uri="{FF2B5EF4-FFF2-40B4-BE49-F238E27FC236}">
                  <a16:creationId xmlns:a16="http://schemas.microsoft.com/office/drawing/2014/main" id="{6F9807B4-DDFB-4FD9-A90A-AC6DC5103431}"/>
                </a:ext>
              </a:extLst>
            </p:cNvPr>
            <p:cNvSpPr/>
            <p:nvPr/>
          </p:nvSpPr>
          <p:spPr>
            <a:xfrm>
              <a:off x="0" y="910378"/>
              <a:ext cx="6007706" cy="2923536"/>
            </a:xfrm>
            <a:custGeom>
              <a:avLst/>
              <a:gdLst/>
              <a:ahLst/>
              <a:cxnLst/>
              <a:rect l="l" t="t" r="r" b="b"/>
              <a:pathLst>
                <a:path w="6007706" h="2923536">
                  <a:moveTo>
                    <a:pt x="0" y="0"/>
                  </a:moveTo>
                  <a:lnTo>
                    <a:pt x="6007706" y="0"/>
                  </a:lnTo>
                  <a:lnTo>
                    <a:pt x="6007706" y="2923536"/>
                  </a:lnTo>
                  <a:lnTo>
                    <a:pt x="0" y="2923536"/>
                  </a:lnTo>
                  <a:lnTo>
                    <a:pt x="0" y="0"/>
                  </a:lnTo>
                  <a:close/>
                </a:path>
              </a:pathLst>
            </a:custGeom>
            <a:blipFill>
              <a:blip r:embed="rId3"/>
              <a:stretch>
                <a:fillRect l="-220883" t="-156456" r="-38572" b="-159041"/>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9214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9C56B-2FF9-4F03-A224-5CE7AED48F83}"/>
              </a:ext>
            </a:extLst>
          </p:cNvPr>
          <p:cNvSpPr/>
          <p:nvPr/>
        </p:nvSpPr>
        <p:spPr>
          <a:xfrm>
            <a:off x="0" y="0"/>
            <a:ext cx="4953000" cy="4933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93DE80-A0EF-4E88-82C2-A371CEAE5BAC}"/>
              </a:ext>
            </a:extLst>
          </p:cNvPr>
          <p:cNvSpPr/>
          <p:nvPr/>
        </p:nvSpPr>
        <p:spPr>
          <a:xfrm>
            <a:off x="4953000" y="0"/>
            <a:ext cx="4199930" cy="493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EE1C6C-0938-4C40-A198-832B249DC237}"/>
              </a:ext>
            </a:extLst>
          </p:cNvPr>
          <p:cNvSpPr txBox="1"/>
          <p:nvPr/>
        </p:nvSpPr>
        <p:spPr>
          <a:xfrm>
            <a:off x="0" y="0"/>
            <a:ext cx="2362200" cy="369332"/>
          </a:xfrm>
          <a:prstGeom prst="rect">
            <a:avLst/>
          </a:prstGeom>
          <a:noFill/>
        </p:spPr>
        <p:txBody>
          <a:bodyPr wrap="square" rtlCol="0">
            <a:spAutoFit/>
          </a:bodyPr>
          <a:lstStyle/>
          <a:p>
            <a:r>
              <a:rPr lang="en-US" b="1">
                <a:solidFill>
                  <a:srgbClr val="0068B3"/>
                </a:solidFill>
              </a:rPr>
              <a:t>Session 1: Baby’s Brain</a:t>
            </a:r>
          </a:p>
        </p:txBody>
      </p:sp>
      <p:sp>
        <p:nvSpPr>
          <p:cNvPr id="25" name="Rectangle 24">
            <a:extLst>
              <a:ext uri="{FF2B5EF4-FFF2-40B4-BE49-F238E27FC236}">
                <a16:creationId xmlns:a16="http://schemas.microsoft.com/office/drawing/2014/main" id="{74BB3C12-6EAB-4318-BF84-93599E029A39}"/>
              </a:ext>
            </a:extLst>
          </p:cNvPr>
          <p:cNvSpPr/>
          <p:nvPr/>
        </p:nvSpPr>
        <p:spPr>
          <a:xfrm>
            <a:off x="190500" y="574148"/>
            <a:ext cx="4656820" cy="954107"/>
          </a:xfrm>
          <a:prstGeom prst="rect">
            <a:avLst/>
          </a:prstGeom>
        </p:spPr>
        <p:txBody>
          <a:bodyPr wrap="square">
            <a:spAutoFit/>
          </a:bodyPr>
          <a:lstStyle/>
          <a:p>
            <a:r>
              <a:rPr lang="en-US" sz="2800" b="1">
                <a:solidFill>
                  <a:srgbClr val="0068B3"/>
                </a:solidFill>
                <a:latin typeface="+mj-lt"/>
              </a:rPr>
              <a:t>Use familiar tunes to bring a book to life.</a:t>
            </a:r>
          </a:p>
        </p:txBody>
      </p:sp>
      <p:sp>
        <p:nvSpPr>
          <p:cNvPr id="28" name="Rectangle 27">
            <a:extLst>
              <a:ext uri="{FF2B5EF4-FFF2-40B4-BE49-F238E27FC236}">
                <a16:creationId xmlns:a16="http://schemas.microsoft.com/office/drawing/2014/main" id="{1F76258C-3A74-4E6D-976B-E9ED9FC8F3A5}"/>
              </a:ext>
            </a:extLst>
          </p:cNvPr>
          <p:cNvSpPr/>
          <p:nvPr/>
        </p:nvSpPr>
        <p:spPr>
          <a:xfrm>
            <a:off x="569119" y="1758719"/>
            <a:ext cx="4229100" cy="1200329"/>
          </a:xfrm>
          <a:prstGeom prst="rect">
            <a:avLst/>
          </a:prstGeom>
        </p:spPr>
        <p:txBody>
          <a:bodyPr wrap="square" lIns="91440" tIns="45720" rIns="91440" bIns="45720" anchor="t">
            <a:spAutoFit/>
          </a:bodyPr>
          <a:lstStyle/>
          <a:p>
            <a:r>
              <a:rPr lang="en-US" i="1"/>
              <a:t>Hello, sun.</a:t>
            </a:r>
          </a:p>
          <a:p>
            <a:r>
              <a:rPr lang="en-US" i="1"/>
              <a:t>Yes indeed, yes indeed, yes indeed.</a:t>
            </a:r>
            <a:endParaRPr lang="en-US" i="1">
              <a:ea typeface="Calibri"/>
              <a:cs typeface="Calibri"/>
            </a:endParaRPr>
          </a:p>
          <a:p>
            <a:r>
              <a:rPr lang="en-US" i="1"/>
              <a:t>Hello, sun, yes indeed,</a:t>
            </a:r>
            <a:endParaRPr lang="en-US" i="1">
              <a:ea typeface="Calibri"/>
              <a:cs typeface="Calibri"/>
            </a:endParaRPr>
          </a:p>
          <a:p>
            <a:r>
              <a:rPr lang="en-US" i="1"/>
              <a:t>Yes indeed, my baby.</a:t>
            </a:r>
            <a:endParaRPr lang="en-US" i="1">
              <a:ea typeface="Calibri"/>
              <a:cs typeface="Calibri"/>
            </a:endParaRPr>
          </a:p>
        </p:txBody>
      </p:sp>
      <p:sp>
        <p:nvSpPr>
          <p:cNvPr id="29" name="TextBox 30">
            <a:extLst>
              <a:ext uri="{FF2B5EF4-FFF2-40B4-BE49-F238E27FC236}">
                <a16:creationId xmlns:a16="http://schemas.microsoft.com/office/drawing/2014/main" id="{CBF33E07-000E-42F9-9D77-83B971FC030F}"/>
              </a:ext>
            </a:extLst>
          </p:cNvPr>
          <p:cNvSpPr txBox="1"/>
          <p:nvPr/>
        </p:nvSpPr>
        <p:spPr>
          <a:xfrm>
            <a:off x="990600" y="4247987"/>
            <a:ext cx="3301316" cy="492443"/>
          </a:xfrm>
          <a:prstGeom prst="rect">
            <a:avLst/>
          </a:prstGeom>
        </p:spPr>
        <p:txBody>
          <a:bodyPr wrap="square" lIns="0" tIns="0" rIns="0" bIns="0" rtlCol="0" anchor="t">
            <a:spAutoFit/>
          </a:bodyPr>
          <a:lstStyle/>
          <a:p>
            <a:pPr>
              <a:spcBef>
                <a:spcPct val="0"/>
              </a:spcBef>
            </a:pPr>
            <a:r>
              <a:rPr lang="en-US" sz="1600" b="1" dirty="0">
                <a:solidFill>
                  <a:srgbClr val="0068B3"/>
                </a:solidFill>
                <a:latin typeface="Calibri"/>
                <a:ea typeface="Calibri"/>
                <a:cs typeface="Arial"/>
              </a:rPr>
              <a:t>Sing to the tune of </a:t>
            </a:r>
          </a:p>
          <a:p>
            <a:pPr>
              <a:spcBef>
                <a:spcPct val="0"/>
              </a:spcBef>
            </a:pPr>
            <a:r>
              <a:rPr lang="en-US" sz="1600" b="1" dirty="0">
                <a:solidFill>
                  <a:srgbClr val="0068B3"/>
                </a:solidFill>
                <a:latin typeface="Calibri"/>
                <a:ea typeface="Calibri"/>
                <a:cs typeface="Arial"/>
              </a:rPr>
              <a:t>"Hello, Everybody, Yes Indeed."</a:t>
            </a:r>
          </a:p>
        </p:txBody>
      </p:sp>
      <p:sp>
        <p:nvSpPr>
          <p:cNvPr id="30" name="Freeform 34">
            <a:extLst>
              <a:ext uri="{FF2B5EF4-FFF2-40B4-BE49-F238E27FC236}">
                <a16:creationId xmlns:a16="http://schemas.microsoft.com/office/drawing/2014/main" id="{3C0F969E-6A74-4F31-83DF-9B099E876517}"/>
              </a:ext>
            </a:extLst>
          </p:cNvPr>
          <p:cNvSpPr/>
          <p:nvPr/>
        </p:nvSpPr>
        <p:spPr>
          <a:xfrm>
            <a:off x="266700" y="4052635"/>
            <a:ext cx="600979" cy="688926"/>
          </a:xfrm>
          <a:custGeom>
            <a:avLst/>
            <a:gdLst/>
            <a:ahLst/>
            <a:cxnLst/>
            <a:rect l="l" t="t" r="r" b="b"/>
            <a:pathLst>
              <a:path w="1452641" h="1824092">
                <a:moveTo>
                  <a:pt x="0" y="0"/>
                </a:moveTo>
                <a:lnTo>
                  <a:pt x="1452641" y="0"/>
                </a:lnTo>
                <a:lnTo>
                  <a:pt x="1452641" y="1824092"/>
                </a:lnTo>
                <a:lnTo>
                  <a:pt x="0" y="1824092"/>
                </a:lnTo>
                <a:lnTo>
                  <a:pt x="0" y="0"/>
                </a:lnTo>
                <a:close/>
              </a:path>
            </a:pathLst>
          </a:cu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B8867AFC-E62A-4F53-BC04-4FDDECB7A2D2}"/>
              </a:ext>
            </a:extLst>
          </p:cNvPr>
          <p:cNvSpPr/>
          <p:nvPr/>
        </p:nvSpPr>
        <p:spPr>
          <a:xfrm>
            <a:off x="5045163" y="369332"/>
            <a:ext cx="4006263" cy="3970318"/>
          </a:xfrm>
          <a:prstGeom prst="rect">
            <a:avLst/>
          </a:prstGeom>
        </p:spPr>
        <p:txBody>
          <a:bodyPr wrap="square" lIns="91440" tIns="45720" rIns="91440" bIns="45720" anchor="t">
            <a:spAutoFit/>
          </a:bodyPr>
          <a:lstStyle/>
          <a:p>
            <a:r>
              <a:rPr lang="en-US" i="1"/>
              <a:t>What’s going on, bird?</a:t>
            </a:r>
          </a:p>
          <a:p>
            <a:r>
              <a:rPr lang="en-US" i="1"/>
              <a:t>Yes indeed, yes indeed, yes indeed.</a:t>
            </a:r>
            <a:endParaRPr lang="en-US" i="1">
              <a:ea typeface="Calibri"/>
              <a:cs typeface="Calibri"/>
            </a:endParaRPr>
          </a:p>
          <a:p>
            <a:r>
              <a:rPr lang="en-US" i="1"/>
              <a:t>What’s going on, bird, yes indeed,</a:t>
            </a:r>
            <a:endParaRPr lang="en-US" i="1">
              <a:ea typeface="Calibri"/>
              <a:cs typeface="Calibri"/>
            </a:endParaRPr>
          </a:p>
          <a:p>
            <a:r>
              <a:rPr lang="en-US" i="1"/>
              <a:t>Yes indeed, my baby.</a:t>
            </a:r>
          </a:p>
          <a:p>
            <a:endParaRPr lang="en-US" i="1"/>
          </a:p>
          <a:p>
            <a:r>
              <a:rPr lang="en-US" i="1"/>
              <a:t>Bonjour, flowers.</a:t>
            </a:r>
            <a:endParaRPr lang="en-US" i="1">
              <a:ea typeface="Calibri"/>
              <a:cs typeface="Calibri"/>
            </a:endParaRPr>
          </a:p>
          <a:p>
            <a:r>
              <a:rPr lang="en-US" i="1"/>
              <a:t>Yes indeed, yes indeed, yes indeed.</a:t>
            </a:r>
            <a:endParaRPr lang="en-US" i="1">
              <a:ea typeface="Calibri"/>
              <a:cs typeface="Calibri"/>
            </a:endParaRPr>
          </a:p>
          <a:p>
            <a:r>
              <a:rPr lang="en-US" i="1"/>
              <a:t>Bonjour, flowers, yes indeed,</a:t>
            </a:r>
            <a:endParaRPr lang="en-US" i="1">
              <a:ea typeface="Calibri"/>
              <a:cs typeface="Calibri"/>
            </a:endParaRPr>
          </a:p>
          <a:p>
            <a:r>
              <a:rPr lang="en-US" i="1"/>
              <a:t>Yes indeed, my baby.</a:t>
            </a:r>
          </a:p>
          <a:p>
            <a:endParaRPr lang="en-US" i="1"/>
          </a:p>
          <a:p>
            <a:r>
              <a:rPr lang="en-US" i="1"/>
              <a:t>What’s up, clouds?</a:t>
            </a:r>
            <a:endParaRPr lang="en-US" i="1">
              <a:ea typeface="Calibri"/>
              <a:cs typeface="Calibri"/>
            </a:endParaRPr>
          </a:p>
          <a:p>
            <a:r>
              <a:rPr lang="en-US" i="1"/>
              <a:t>Yes indeed, yes indeed, yes indeed.</a:t>
            </a:r>
            <a:endParaRPr lang="en-US" i="1">
              <a:ea typeface="Calibri"/>
              <a:cs typeface="Calibri"/>
            </a:endParaRPr>
          </a:p>
          <a:p>
            <a:r>
              <a:rPr lang="en-US" i="1"/>
              <a:t>What’s up, clouds, yes indeed,</a:t>
            </a:r>
            <a:endParaRPr lang="en-US" i="1">
              <a:ea typeface="Calibri"/>
              <a:cs typeface="Calibri"/>
            </a:endParaRPr>
          </a:p>
          <a:p>
            <a:r>
              <a:rPr lang="en-US" i="1"/>
              <a:t>Yes indeed, my baby.</a:t>
            </a:r>
            <a:endParaRPr lang="en-US" i="1">
              <a:ea typeface="Calibri"/>
              <a:cs typeface="Calibri"/>
            </a:endParaRPr>
          </a:p>
        </p:txBody>
      </p:sp>
      <p:sp>
        <p:nvSpPr>
          <p:cNvPr id="16" name="Freeform 31">
            <a:extLst>
              <a:ext uri="{FF2B5EF4-FFF2-40B4-BE49-F238E27FC236}">
                <a16:creationId xmlns:a16="http://schemas.microsoft.com/office/drawing/2014/main" id="{999C1C0F-78CE-4366-B634-AF0226810562}"/>
              </a:ext>
            </a:extLst>
          </p:cNvPr>
          <p:cNvSpPr/>
          <p:nvPr/>
        </p:nvSpPr>
        <p:spPr>
          <a:xfrm>
            <a:off x="7310715" y="4057033"/>
            <a:ext cx="1115062" cy="684485"/>
          </a:xfrm>
          <a:custGeom>
            <a:avLst/>
            <a:gdLst/>
            <a:ahLst/>
            <a:cxnLst/>
            <a:rect l="l" t="t" r="r" b="b"/>
            <a:pathLst>
              <a:path w="2972178" h="2017366">
                <a:moveTo>
                  <a:pt x="0" y="0"/>
                </a:moveTo>
                <a:lnTo>
                  <a:pt x="2972178" y="0"/>
                </a:lnTo>
                <a:lnTo>
                  <a:pt x="2972178" y="2017366"/>
                </a:lnTo>
                <a:lnTo>
                  <a:pt x="0" y="2017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3318682-3196-5DC8-1FF8-39F954D0C1D9}"/>
              </a:ext>
            </a:extLst>
          </p:cNvPr>
          <p:cNvPicPr>
            <a:picLocks noChangeAspect="1"/>
          </p:cNvPicPr>
          <p:nvPr/>
        </p:nvPicPr>
        <p:blipFill>
          <a:blip r:embed="rId7"/>
          <a:stretch>
            <a:fillRect/>
          </a:stretch>
        </p:blipFill>
        <p:spPr>
          <a:xfrm>
            <a:off x="2475310" y="2307877"/>
            <a:ext cx="1728788" cy="1719858"/>
          </a:xfrm>
          <a:prstGeom prst="rect">
            <a:avLst/>
          </a:prstGeom>
        </p:spPr>
      </p:pic>
      <p:pic>
        <p:nvPicPr>
          <p:cNvPr id="3" name="Picture 2">
            <a:extLst>
              <a:ext uri="{FF2B5EF4-FFF2-40B4-BE49-F238E27FC236}">
                <a16:creationId xmlns:a16="http://schemas.microsoft.com/office/drawing/2014/main" id="{647A1F77-03D4-A99E-8015-6FC5D3E410FF}"/>
              </a:ext>
            </a:extLst>
          </p:cNvPr>
          <p:cNvPicPr>
            <a:picLocks noChangeAspect="1"/>
          </p:cNvPicPr>
          <p:nvPr/>
        </p:nvPicPr>
        <p:blipFill>
          <a:blip r:embed="rId8"/>
          <a:stretch>
            <a:fillRect/>
          </a:stretch>
        </p:blipFill>
        <p:spPr>
          <a:xfrm>
            <a:off x="8060827" y="180379"/>
            <a:ext cx="996554" cy="960835"/>
          </a:xfrm>
          <a:prstGeom prst="rect">
            <a:avLst/>
          </a:prstGeom>
        </p:spPr>
      </p:pic>
      <p:pic>
        <p:nvPicPr>
          <p:cNvPr id="7" name="Picture 6">
            <a:extLst>
              <a:ext uri="{FF2B5EF4-FFF2-40B4-BE49-F238E27FC236}">
                <a16:creationId xmlns:a16="http://schemas.microsoft.com/office/drawing/2014/main" id="{42FA3C3F-AD4F-D03A-1BD7-2FA4BB9E52CB}"/>
              </a:ext>
            </a:extLst>
          </p:cNvPr>
          <p:cNvPicPr>
            <a:picLocks noChangeAspect="1"/>
          </p:cNvPicPr>
          <p:nvPr/>
        </p:nvPicPr>
        <p:blipFill>
          <a:blip r:embed="rId9"/>
          <a:stretch>
            <a:fillRect/>
          </a:stretch>
        </p:blipFill>
        <p:spPr>
          <a:xfrm>
            <a:off x="7871071" y="2310109"/>
            <a:ext cx="1094781" cy="1103710"/>
          </a:xfrm>
          <a:prstGeom prst="rect">
            <a:avLst/>
          </a:prstGeom>
        </p:spPr>
      </p:pic>
    </p:spTree>
    <p:extLst>
      <p:ext uri="{BB962C8B-B14F-4D97-AF65-F5344CB8AC3E}">
        <p14:creationId xmlns:p14="http://schemas.microsoft.com/office/powerpoint/2010/main" val="1580553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094c0f-7cbb-4edb-9793-c527492979f6">
      <Terms xmlns="http://schemas.microsoft.com/office/infopath/2007/PartnerControls"/>
    </lcf76f155ced4ddcb4097134ff3c332f>
    <TaxCatchAll xmlns="d69229b5-296f-4e9e-8ddd-a2896de3ea5b" xsi:nil="true"/>
    <Children_x0027_s_x0020_Services_x0020_Categories xmlns="32ad5260-dbe3-428e-90a3-4d3aa99ac0b4" xsi:nil="true"/>
    <Notes0 xmlns="b0094c0f-7cbb-4edb-9793-c527492979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80F272F3A88B439B6603FC694C6D83" ma:contentTypeVersion="22" ma:contentTypeDescription="Create a new document." ma:contentTypeScope="" ma:versionID="f8e001a8c9321eb30d0c9d977ed779eb">
  <xsd:schema xmlns:xsd="http://www.w3.org/2001/XMLSchema" xmlns:xs="http://www.w3.org/2001/XMLSchema" xmlns:p="http://schemas.microsoft.com/office/2006/metadata/properties" xmlns:ns2="32ad5260-dbe3-428e-90a3-4d3aa99ac0b4" xmlns:ns3="b0094c0f-7cbb-4edb-9793-c527492979f6" xmlns:ns4="d69229b5-296f-4e9e-8ddd-a2896de3ea5b" targetNamespace="http://schemas.microsoft.com/office/2006/metadata/properties" ma:root="true" ma:fieldsID="deba3dc05fd136e8f6530da6f4757839" ns2:_="" ns3:_="" ns4:_="">
    <xsd:import namespace="32ad5260-dbe3-428e-90a3-4d3aa99ac0b4"/>
    <xsd:import namespace="b0094c0f-7cbb-4edb-9793-c527492979f6"/>
    <xsd:import namespace="d69229b5-296f-4e9e-8ddd-a2896de3ea5b"/>
    <xsd:element name="properties">
      <xsd:complexType>
        <xsd:sequence>
          <xsd:element name="documentManagement">
            <xsd:complexType>
              <xsd:all>
                <xsd:element ref="ns2:Children_x0027_s_x0020_Services_x0020_Categories" minOccurs="0"/>
                <xsd:element ref="ns3:MediaServiceMetadata" minOccurs="0"/>
                <xsd:element ref="ns3:MediaServiceFastMetadata" minOccurs="0"/>
                <xsd:element ref="ns4:SharedWithUsers" minOccurs="0"/>
                <xsd:element ref="ns4:SharedWithDetails" minOccurs="0"/>
                <xsd:element ref="ns3:Notes0" minOccurs="0"/>
                <xsd:element ref="ns3:MediaServiceDateTaken" minOccurs="0"/>
                <xsd:element ref="ns3:MediaServiceAutoKeyPoints" minOccurs="0"/>
                <xsd:element ref="ns3:MediaServiceKeyPoint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ad5260-dbe3-428e-90a3-4d3aa99ac0b4" elementFormDefault="qualified">
    <xsd:import namespace="http://schemas.microsoft.com/office/2006/documentManagement/types"/>
    <xsd:import namespace="http://schemas.microsoft.com/office/infopath/2007/PartnerControls"/>
    <xsd:element name="Children_x0027_s_x0020_Services_x0020_Categories" ma:index="8" nillable="true" ma:displayName="Children's Services Categories" ma:description="Column Categories for Children's Services Subsite" ma:format="Dropdown" ma:internalName="Children_x0027_s_x0020_Services_x0020_Categories">
      <xsd:complexType>
        <xsd:complexContent>
          <xsd:extension base="dms:MultiChoice">
            <xsd:sequence>
              <xsd:element name="Value" maxOccurs="unbounded" minOccurs="0" nillable="true">
                <xsd:simpleType>
                  <xsd:restriction base="dms:Choice">
                    <xsd:enumeration value="All Children Excel"/>
                    <xsd:enumeration value="Children's Resources and Services"/>
                    <xsd:enumeration value="Children's Services Forum"/>
                    <xsd:enumeration value="Collection Development"/>
                    <xsd:enumeration value="Early Literacy and Storytime"/>
                    <xsd:enumeration value="Harry Potter"/>
                    <xsd:enumeration value="Parents and Caregivers"/>
                    <xsd:enumeration value="Programming"/>
                    <xsd:enumeration value="Reader's Advisory"/>
                    <xsd:enumeration value="Resources Overview"/>
                    <xsd:enumeration value="Seasonal Programming"/>
                    <xsd:enumeration value="STEM Festival"/>
                    <xsd:enumeration value="STEM Stations"/>
                    <xsd:enumeration value="Training"/>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094c0f-7cbb-4edb-9793-c527492979f6"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Notes0" ma:index="13" nillable="true" ma:displayName="Notes" ma:internalName="Notes0">
      <xsd:simpleType>
        <xsd:restriction base="dms:Text">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8a4874a-8cf6-4bd1-a3b1-571cbf9a5b83"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9229b5-296f-4e9e-8ddd-a2896de3ea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bc5790e-757d-4ed0-9a44-c899ce80e854}" ma:internalName="TaxCatchAll" ma:showField="CatchAllData" ma:web="d69229b5-296f-4e9e-8ddd-a2896de3ea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D4CA81-E61E-41D6-911F-5E2BFAB087AF}">
  <ds:schemaRefs>
    <ds:schemaRef ds:uri="0a09d8ba-222e-4e7a-a5b9-a426a1be0489"/>
    <ds:schemaRef ds:uri="b917bda2-3bdd-4356-915c-b8bded3e7f21"/>
    <ds:schemaRef ds:uri="c848755e-8614-4511-9e29-263fa9309bb5"/>
    <ds:schemaRef ds:uri="f79cdb19-6e4a-4fd4-a4d8-d7205e1729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0094c0f-7cbb-4edb-9793-c527492979f6"/>
    <ds:schemaRef ds:uri="d69229b5-296f-4e9e-8ddd-a2896de3ea5b"/>
    <ds:schemaRef ds:uri="32ad5260-dbe3-428e-90a3-4d3aa99ac0b4"/>
  </ds:schemaRefs>
</ds:datastoreItem>
</file>

<file path=customXml/itemProps2.xml><?xml version="1.0" encoding="utf-8"?>
<ds:datastoreItem xmlns:ds="http://schemas.openxmlformats.org/officeDocument/2006/customXml" ds:itemID="{56B2973B-397D-413F-B4C2-5B21A31F7607}">
  <ds:schemaRefs>
    <ds:schemaRef ds:uri="http://schemas.microsoft.com/sharepoint/v3/contenttype/forms"/>
  </ds:schemaRefs>
</ds:datastoreItem>
</file>

<file path=customXml/itemProps3.xml><?xml version="1.0" encoding="utf-8"?>
<ds:datastoreItem xmlns:ds="http://schemas.openxmlformats.org/officeDocument/2006/customXml" ds:itemID="{AC6A2E16-6DAF-4933-90D5-B8B4E0061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ad5260-dbe3-428e-90a3-4d3aa99ac0b4"/>
    <ds:schemaRef ds:uri="b0094c0f-7cbb-4edb-9793-c527492979f6"/>
    <ds:schemaRef ds:uri="d69229b5-296f-4e9e-8ddd-a2896de3ea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6423</Words>
  <Application>Microsoft Office PowerPoint</Application>
  <PresentationFormat>On-screen Show (16:9)</PresentationFormat>
  <Paragraphs>504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Symbol</vt:lpstr>
      <vt:lpstr>Office Theme</vt:lpstr>
      <vt:lpstr>Hatchlings Parent Workshop: Session 1: Baby’s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dc:creator>
  <cp:lastModifiedBy>Betsy Diamant-Cohen</cp:lastModifiedBy>
  <cp:revision>194</cp:revision>
  <dcterms:created xsi:type="dcterms:W3CDTF">2017-07-26T15:15:33Z</dcterms:created>
  <dcterms:modified xsi:type="dcterms:W3CDTF">2025-08-27T20:04:14Z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0x010100B380F272F3A88B439B6603FC694C6D83</vt:lpwstr>
  </property>
  <property fmtid="{D5CDD505-2E9C-101B-9397-08002B2CF9AE}" pid="3" name="MediaServiceImageTags">
    <vt:lpwstr/>
  </property>
</Properties>
</file>